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75" r:id="rId10"/>
    <p:sldId id="264" r:id="rId11"/>
    <p:sldId id="265" r:id="rId12"/>
    <p:sldId id="266" r:id="rId13"/>
    <p:sldId id="267" r:id="rId14"/>
    <p:sldId id="276" r:id="rId15"/>
    <p:sldId id="268" r:id="rId16"/>
    <p:sldId id="269" r:id="rId17"/>
    <p:sldId id="270" r:id="rId18"/>
    <p:sldId id="277" r:id="rId19"/>
    <p:sldId id="271" r:id="rId20"/>
    <p:sldId id="278" r:id="rId21"/>
    <p:sldId id="279" r:id="rId22"/>
    <p:sldId id="272" r:id="rId23"/>
    <p:sldId id="273" r:id="rId24"/>
    <p:sldId id="280" r:id="rId25"/>
    <p:sldId id="281" r:id="rId26"/>
    <p:sldId id="274" r:id="rId27"/>
    <p:sldId id="282" r:id="rId28"/>
    <p:sldId id="284" r:id="rId29"/>
    <p:sldId id="285" r:id="rId30"/>
    <p:sldId id="286" r:id="rId31"/>
    <p:sldId id="287" r:id="rId32"/>
    <p:sldId id="288" r:id="rId33"/>
    <p:sldId id="289" r:id="rId34"/>
    <p:sldId id="283" r:id="rId35"/>
    <p:sldId id="290" r:id="rId36"/>
    <p:sldId id="291" r:id="rId37"/>
    <p:sldId id="292" r:id="rId38"/>
    <p:sldId id="293" r:id="rId39"/>
    <p:sldId id="294"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180"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A95BF1-AF56-42B5-8B1A-FC917F7C3C76}" type="datetimeFigureOut">
              <a:rPr lang="en-US" smtClean="0"/>
              <a:pPr/>
              <a:t>9/22/2010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68956D-99BC-4A6C-BF09-AF7512EEAC4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A95BF1-AF56-42B5-8B1A-FC917F7C3C76}" type="datetimeFigureOut">
              <a:rPr lang="en-US" smtClean="0"/>
              <a:pPr/>
              <a:t>9/22/2010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68956D-99BC-4A6C-BF09-AF7512EEAC4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A95BF1-AF56-42B5-8B1A-FC917F7C3C76}" type="datetimeFigureOut">
              <a:rPr lang="en-US" smtClean="0"/>
              <a:pPr/>
              <a:t>9/22/2010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68956D-99BC-4A6C-BF09-AF7512EEAC4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A95BF1-AF56-42B5-8B1A-FC917F7C3C76}" type="datetimeFigureOut">
              <a:rPr lang="en-US" smtClean="0"/>
              <a:pPr/>
              <a:t>9/22/2010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68956D-99BC-4A6C-BF09-AF7512EEAC4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A95BF1-AF56-42B5-8B1A-FC917F7C3C76}" type="datetimeFigureOut">
              <a:rPr lang="en-US" smtClean="0"/>
              <a:pPr/>
              <a:t>9/22/2010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68956D-99BC-4A6C-BF09-AF7512EEAC4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A95BF1-AF56-42B5-8B1A-FC917F7C3C76}" type="datetimeFigureOut">
              <a:rPr lang="en-US" smtClean="0"/>
              <a:pPr/>
              <a:t>9/22/2010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68956D-99BC-4A6C-BF09-AF7512EEAC4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A95BF1-AF56-42B5-8B1A-FC917F7C3C76}" type="datetimeFigureOut">
              <a:rPr lang="en-US" smtClean="0"/>
              <a:pPr/>
              <a:t>9/22/2010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68956D-99BC-4A6C-BF09-AF7512EEAC4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A95BF1-AF56-42B5-8B1A-FC917F7C3C76}" type="datetimeFigureOut">
              <a:rPr lang="en-US" smtClean="0"/>
              <a:pPr/>
              <a:t>9/22/2010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68956D-99BC-4A6C-BF09-AF7512EEAC4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A95BF1-AF56-42B5-8B1A-FC917F7C3C76}" type="datetimeFigureOut">
              <a:rPr lang="en-US" smtClean="0"/>
              <a:pPr/>
              <a:t>9/22/2010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68956D-99BC-4A6C-BF09-AF7512EEAC4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A95BF1-AF56-42B5-8B1A-FC917F7C3C76}" type="datetimeFigureOut">
              <a:rPr lang="en-US" smtClean="0"/>
              <a:pPr/>
              <a:t>9/22/2010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68956D-99BC-4A6C-BF09-AF7512EEAC4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A95BF1-AF56-42B5-8B1A-FC917F7C3C76}" type="datetimeFigureOut">
              <a:rPr lang="en-US" smtClean="0"/>
              <a:pPr/>
              <a:t>9/22/2010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68956D-99BC-4A6C-BF09-AF7512EEAC4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5BF1-AF56-42B5-8B1A-FC917F7C3C76}" type="datetimeFigureOut">
              <a:rPr lang="en-US" smtClean="0"/>
              <a:pPr/>
              <a:t>9/22/2010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68956D-99BC-4A6C-BF09-AF7512EEAC4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609600"/>
          </a:xfrm>
        </p:spPr>
        <p:txBody>
          <a:bodyPr>
            <a:normAutofit fontScale="90000"/>
          </a:bodyPr>
          <a:lstStyle/>
          <a:p>
            <a:r>
              <a:rPr lang="en-US" sz="2200" b="1" dirty="0"/>
              <a:t>5   Microbial Biotechnology</a:t>
            </a:r>
            <a:r>
              <a:rPr lang="en-US" sz="2400" dirty="0"/>
              <a:t/>
            </a:r>
            <a:br>
              <a:rPr lang="en-US" sz="2400" dirty="0"/>
            </a:br>
            <a:endParaRPr lang="en-US" sz="2400" dirty="0"/>
          </a:p>
        </p:txBody>
      </p:sp>
      <p:sp>
        <p:nvSpPr>
          <p:cNvPr id="3" name="Subtitle 2"/>
          <p:cNvSpPr>
            <a:spLocks noGrp="1"/>
          </p:cNvSpPr>
          <p:nvPr>
            <p:ph type="subTitle" idx="1"/>
          </p:nvPr>
        </p:nvSpPr>
        <p:spPr>
          <a:xfrm>
            <a:off x="304800" y="609600"/>
            <a:ext cx="8382000" cy="6781800"/>
          </a:xfrm>
        </p:spPr>
        <p:txBody>
          <a:bodyPr>
            <a:noAutofit/>
          </a:bodyPr>
          <a:lstStyle/>
          <a:p>
            <a:pPr algn="l"/>
            <a:r>
              <a:rPr lang="en-US" sz="1200" dirty="0">
                <a:solidFill>
                  <a:schemeClr val="tx1"/>
                </a:solidFill>
              </a:rPr>
              <a:t>I.         Commercial Production of Microorganisms</a:t>
            </a:r>
          </a:p>
          <a:p>
            <a:pPr algn="l"/>
            <a:r>
              <a:rPr lang="en-US" sz="1200" dirty="0" smtClean="0">
                <a:solidFill>
                  <a:schemeClr val="tx1"/>
                </a:solidFill>
              </a:rPr>
              <a:t>	A</a:t>
            </a:r>
            <a:r>
              <a:rPr lang="en-US" sz="1200" dirty="0">
                <a:solidFill>
                  <a:schemeClr val="tx1"/>
                </a:solidFill>
              </a:rPr>
              <a:t>.     Industrial </a:t>
            </a:r>
            <a:r>
              <a:rPr lang="en-US" sz="1200" dirty="0" err="1">
                <a:solidFill>
                  <a:schemeClr val="tx1"/>
                </a:solidFill>
              </a:rPr>
              <a:t>Fermenters</a:t>
            </a:r>
            <a:endParaRPr lang="en-US" sz="1200" dirty="0">
              <a:solidFill>
                <a:schemeClr val="tx1"/>
              </a:solidFill>
            </a:endParaRPr>
          </a:p>
          <a:p>
            <a:pPr algn="l"/>
            <a:r>
              <a:rPr lang="en-US" sz="1200" dirty="0" smtClean="0">
                <a:solidFill>
                  <a:schemeClr val="tx1"/>
                </a:solidFill>
              </a:rPr>
              <a:t>	B</a:t>
            </a:r>
            <a:r>
              <a:rPr lang="en-US" sz="1200" dirty="0">
                <a:solidFill>
                  <a:schemeClr val="tx1"/>
                </a:solidFill>
              </a:rPr>
              <a:t>.     Single-Cell Protein</a:t>
            </a:r>
          </a:p>
          <a:p>
            <a:pPr algn="l"/>
            <a:r>
              <a:rPr lang="en-US" sz="1200" dirty="0">
                <a:solidFill>
                  <a:schemeClr val="tx1"/>
                </a:solidFill>
              </a:rPr>
              <a:t>II.        Food Biotechnology</a:t>
            </a:r>
          </a:p>
          <a:p>
            <a:pPr algn="l"/>
            <a:r>
              <a:rPr lang="en-US" sz="1200" dirty="0">
                <a:solidFill>
                  <a:schemeClr val="tx1"/>
                </a:solidFill>
              </a:rPr>
              <a:t>III.      Products from Microorganisms</a:t>
            </a:r>
          </a:p>
          <a:p>
            <a:pPr algn="l"/>
            <a:r>
              <a:rPr lang="en-US" sz="1200" dirty="0" smtClean="0">
                <a:solidFill>
                  <a:schemeClr val="tx1"/>
                </a:solidFill>
              </a:rPr>
              <a:t>	A</a:t>
            </a:r>
            <a:r>
              <a:rPr lang="en-US" sz="1200" dirty="0">
                <a:solidFill>
                  <a:schemeClr val="tx1"/>
                </a:solidFill>
              </a:rPr>
              <a:t>.     Metabolites</a:t>
            </a:r>
          </a:p>
          <a:p>
            <a:pPr algn="l"/>
            <a:r>
              <a:rPr lang="en-US" sz="1200" dirty="0" smtClean="0">
                <a:solidFill>
                  <a:schemeClr val="tx1"/>
                </a:solidFill>
              </a:rPr>
              <a:t>	B</a:t>
            </a:r>
            <a:r>
              <a:rPr lang="en-US" sz="1200" dirty="0">
                <a:solidFill>
                  <a:schemeClr val="tx1"/>
                </a:solidFill>
              </a:rPr>
              <a:t>.     Enzymes</a:t>
            </a:r>
          </a:p>
          <a:p>
            <a:pPr algn="l"/>
            <a:r>
              <a:rPr lang="en-US" sz="1200" dirty="0" smtClean="0">
                <a:solidFill>
                  <a:schemeClr val="tx1"/>
                </a:solidFill>
              </a:rPr>
              <a:t>	C</a:t>
            </a:r>
            <a:r>
              <a:rPr lang="en-US" sz="1200" dirty="0">
                <a:solidFill>
                  <a:schemeClr val="tx1"/>
                </a:solidFill>
              </a:rPr>
              <a:t>.     Antibiotics</a:t>
            </a:r>
          </a:p>
          <a:p>
            <a:pPr algn="l"/>
            <a:r>
              <a:rPr lang="en-US" sz="1200" dirty="0" smtClean="0">
                <a:solidFill>
                  <a:schemeClr val="tx1"/>
                </a:solidFill>
              </a:rPr>
              <a:t>	D</a:t>
            </a:r>
            <a:r>
              <a:rPr lang="en-US" sz="1200" dirty="0">
                <a:solidFill>
                  <a:schemeClr val="tx1"/>
                </a:solidFill>
              </a:rPr>
              <a:t>.     Fuels</a:t>
            </a:r>
          </a:p>
          <a:p>
            <a:pPr algn="l"/>
            <a:r>
              <a:rPr lang="en-US" sz="1200" dirty="0" smtClean="0">
                <a:solidFill>
                  <a:schemeClr val="tx1"/>
                </a:solidFill>
              </a:rPr>
              <a:t>	E</a:t>
            </a:r>
            <a:r>
              <a:rPr lang="en-US" sz="1200" dirty="0">
                <a:solidFill>
                  <a:schemeClr val="tx1"/>
                </a:solidFill>
              </a:rPr>
              <a:t>.     Biopolymers</a:t>
            </a:r>
          </a:p>
          <a:p>
            <a:pPr algn="l"/>
            <a:r>
              <a:rPr lang="en-US" sz="1200" dirty="0" smtClean="0">
                <a:solidFill>
                  <a:schemeClr val="tx1"/>
                </a:solidFill>
              </a:rPr>
              <a:t>	F</a:t>
            </a:r>
            <a:r>
              <a:rPr lang="en-US" sz="1200" dirty="0">
                <a:solidFill>
                  <a:schemeClr val="tx1"/>
                </a:solidFill>
              </a:rPr>
              <a:t>.     Cause for Concern? Biotechnologies and Developing Countries</a:t>
            </a:r>
          </a:p>
          <a:p>
            <a:pPr algn="l"/>
            <a:r>
              <a:rPr lang="en-US" sz="1200" dirty="0">
                <a:solidFill>
                  <a:schemeClr val="tx1"/>
                </a:solidFill>
              </a:rPr>
              <a:t>IV.      Bioconversions</a:t>
            </a:r>
          </a:p>
          <a:p>
            <a:pPr algn="l"/>
            <a:r>
              <a:rPr lang="en-US" sz="1200" dirty="0" smtClean="0">
                <a:solidFill>
                  <a:schemeClr val="tx1"/>
                </a:solidFill>
              </a:rPr>
              <a:t>	A</a:t>
            </a:r>
            <a:r>
              <a:rPr lang="en-US" sz="1200" dirty="0">
                <a:solidFill>
                  <a:schemeClr val="tx1"/>
                </a:solidFill>
              </a:rPr>
              <a:t>.     Use of Immobilized Cells</a:t>
            </a:r>
          </a:p>
          <a:p>
            <a:pPr algn="l"/>
            <a:r>
              <a:rPr lang="en-US" sz="1200" dirty="0" smtClean="0">
                <a:solidFill>
                  <a:schemeClr val="tx1"/>
                </a:solidFill>
              </a:rPr>
              <a:t>	B</a:t>
            </a:r>
            <a:r>
              <a:rPr lang="en-US" sz="1200" dirty="0">
                <a:solidFill>
                  <a:schemeClr val="tx1"/>
                </a:solidFill>
              </a:rPr>
              <a:t>.     Biotech Revolution: Microbial Cell-Surface Display</a:t>
            </a:r>
          </a:p>
          <a:p>
            <a:pPr algn="l"/>
            <a:r>
              <a:rPr lang="en-US" sz="1200" dirty="0">
                <a:solidFill>
                  <a:schemeClr val="tx1"/>
                </a:solidFill>
              </a:rPr>
              <a:t>V.        Microorganisms and Agriculture</a:t>
            </a:r>
          </a:p>
          <a:p>
            <a:pPr algn="l"/>
            <a:r>
              <a:rPr lang="en-US" sz="1200" dirty="0" smtClean="0">
                <a:solidFill>
                  <a:schemeClr val="tx1"/>
                </a:solidFill>
              </a:rPr>
              <a:t>	A</a:t>
            </a:r>
            <a:r>
              <a:rPr lang="en-US" sz="1200" dirty="0">
                <a:solidFill>
                  <a:schemeClr val="tx1"/>
                </a:solidFill>
              </a:rPr>
              <a:t>.     Ice-Nucleating Bacteria</a:t>
            </a:r>
          </a:p>
          <a:p>
            <a:pPr algn="l"/>
            <a:r>
              <a:rPr lang="en-US" sz="1200" dirty="0" smtClean="0">
                <a:solidFill>
                  <a:schemeClr val="tx1"/>
                </a:solidFill>
              </a:rPr>
              <a:t>	B</a:t>
            </a:r>
            <a:r>
              <a:rPr lang="en-US" sz="1200" dirty="0">
                <a:solidFill>
                  <a:schemeClr val="tx1"/>
                </a:solidFill>
              </a:rPr>
              <a:t>.     Microbial Pesticides</a:t>
            </a:r>
          </a:p>
          <a:p>
            <a:pPr algn="l"/>
            <a:r>
              <a:rPr lang="en-US" sz="1200" dirty="0" smtClean="0">
                <a:solidFill>
                  <a:schemeClr val="tx1"/>
                </a:solidFill>
              </a:rPr>
              <a:t>		1</a:t>
            </a:r>
            <a:r>
              <a:rPr lang="en-US" sz="1200" dirty="0">
                <a:solidFill>
                  <a:schemeClr val="tx1"/>
                </a:solidFill>
              </a:rPr>
              <a:t>.      </a:t>
            </a:r>
            <a:r>
              <a:rPr lang="en-US" sz="1200" i="1" dirty="0">
                <a:solidFill>
                  <a:schemeClr val="tx1"/>
                </a:solidFill>
              </a:rPr>
              <a:t>Bacillus </a:t>
            </a:r>
            <a:r>
              <a:rPr lang="en-US" sz="1200" i="1" dirty="0" err="1">
                <a:solidFill>
                  <a:schemeClr val="tx1"/>
                </a:solidFill>
              </a:rPr>
              <a:t>thuringiensis</a:t>
            </a:r>
            <a:endParaRPr lang="en-US" sz="1200" dirty="0">
              <a:solidFill>
                <a:schemeClr val="tx1"/>
              </a:solidFill>
            </a:endParaRPr>
          </a:p>
          <a:p>
            <a:pPr algn="l"/>
            <a:r>
              <a:rPr lang="en-US" sz="1200" dirty="0" smtClean="0">
                <a:solidFill>
                  <a:schemeClr val="tx1"/>
                </a:solidFill>
              </a:rPr>
              <a:t>		2</a:t>
            </a:r>
            <a:r>
              <a:rPr lang="en-US" sz="1200" dirty="0">
                <a:solidFill>
                  <a:schemeClr val="tx1"/>
                </a:solidFill>
              </a:rPr>
              <a:t>.      </a:t>
            </a:r>
            <a:r>
              <a:rPr lang="en-US" sz="1200" i="1" dirty="0" err="1">
                <a:solidFill>
                  <a:schemeClr val="tx1"/>
                </a:solidFill>
              </a:rPr>
              <a:t>Baculoviruses</a:t>
            </a:r>
            <a:endParaRPr lang="en-US" sz="1200" dirty="0">
              <a:solidFill>
                <a:schemeClr val="tx1"/>
              </a:solidFill>
            </a:endParaRPr>
          </a:p>
          <a:p>
            <a:pPr algn="l"/>
            <a:r>
              <a:rPr lang="en-US" sz="1200" dirty="0">
                <a:solidFill>
                  <a:schemeClr val="tx1"/>
                </a:solidFill>
              </a:rPr>
              <a:t>VI.      Bioremediation</a:t>
            </a:r>
          </a:p>
          <a:p>
            <a:pPr algn="l"/>
            <a:r>
              <a:rPr lang="en-US" sz="1200" dirty="0" smtClean="0">
                <a:solidFill>
                  <a:schemeClr val="tx1"/>
                </a:solidFill>
              </a:rPr>
              <a:t>	A</a:t>
            </a:r>
            <a:r>
              <a:rPr lang="en-US" sz="1200" dirty="0">
                <a:solidFill>
                  <a:schemeClr val="tx1"/>
                </a:solidFill>
              </a:rPr>
              <a:t>.     Oil </a:t>
            </a:r>
            <a:r>
              <a:rPr lang="en-US" sz="1200" dirty="0" smtClean="0">
                <a:solidFill>
                  <a:schemeClr val="tx1"/>
                </a:solidFill>
              </a:rPr>
              <a:t>Spills		B.     Wastewater Treatment </a:t>
            </a:r>
            <a:endParaRPr lang="en-US" sz="1200" dirty="0">
              <a:solidFill>
                <a:schemeClr val="tx1"/>
              </a:solidFill>
            </a:endParaRPr>
          </a:p>
          <a:p>
            <a:pPr algn="l"/>
            <a:r>
              <a:rPr lang="en-US" sz="1200" dirty="0" smtClean="0">
                <a:solidFill>
                  <a:schemeClr val="tx1"/>
                </a:solidFill>
              </a:rPr>
              <a:t>	C</a:t>
            </a:r>
            <a:r>
              <a:rPr lang="en-US" sz="1200" dirty="0">
                <a:solidFill>
                  <a:schemeClr val="tx1"/>
                </a:solidFill>
              </a:rPr>
              <a:t>.     Chemical Degradation </a:t>
            </a:r>
            <a:r>
              <a:rPr lang="en-US" sz="1200" dirty="0" smtClean="0">
                <a:solidFill>
                  <a:schemeClr val="tx1"/>
                </a:solidFill>
              </a:rPr>
              <a:t>	D</a:t>
            </a:r>
            <a:r>
              <a:rPr lang="en-US" sz="1200" dirty="0">
                <a:solidFill>
                  <a:schemeClr val="tx1"/>
                </a:solidFill>
              </a:rPr>
              <a:t>.     Heavy Metals</a:t>
            </a:r>
          </a:p>
          <a:p>
            <a:pPr algn="l"/>
            <a:r>
              <a:rPr lang="en-US" sz="1200" dirty="0">
                <a:solidFill>
                  <a:schemeClr val="tx1"/>
                </a:solidFill>
              </a:rPr>
              <a:t>VII.     Oil and Mineral Recovery</a:t>
            </a:r>
          </a:p>
          <a:p>
            <a:pPr algn="l"/>
            <a:r>
              <a:rPr lang="en-US" sz="1200" dirty="0" smtClean="0">
                <a:solidFill>
                  <a:schemeClr val="tx1"/>
                </a:solidFill>
              </a:rPr>
              <a:t>	A</a:t>
            </a:r>
            <a:r>
              <a:rPr lang="en-US" sz="1200" dirty="0">
                <a:solidFill>
                  <a:schemeClr val="tx1"/>
                </a:solidFill>
              </a:rPr>
              <a:t>.     Oil Recovery</a:t>
            </a:r>
          </a:p>
          <a:p>
            <a:pPr algn="l"/>
            <a:r>
              <a:rPr lang="en-US" sz="1200" dirty="0" smtClean="0">
                <a:solidFill>
                  <a:schemeClr val="tx1"/>
                </a:solidFill>
              </a:rPr>
              <a:t>	B</a:t>
            </a:r>
            <a:r>
              <a:rPr lang="en-US" sz="1200" dirty="0">
                <a:solidFill>
                  <a:schemeClr val="tx1"/>
                </a:solidFill>
              </a:rPr>
              <a:t>.     Metal Extraction</a:t>
            </a:r>
          </a:p>
          <a:p>
            <a:pPr algn="l"/>
            <a:r>
              <a:rPr lang="en-US" sz="1200" dirty="0" smtClean="0">
                <a:solidFill>
                  <a:schemeClr val="tx1"/>
                </a:solidFill>
              </a:rPr>
              <a:t>	C</a:t>
            </a:r>
            <a:r>
              <a:rPr lang="en-US" sz="1200" dirty="0">
                <a:solidFill>
                  <a:schemeClr val="tx1"/>
                </a:solidFill>
              </a:rPr>
              <a:t>.     Future of Bioremediation</a:t>
            </a:r>
          </a:p>
          <a:p>
            <a:pPr algn="l"/>
            <a:r>
              <a:rPr lang="en-US" sz="1200" dirty="0">
                <a:solidFill>
                  <a:schemeClr val="tx1"/>
                </a:solidFill>
              </a:rPr>
              <a:t>VIII.    Microorganisms and the Future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152400" y="465401"/>
            <a:ext cx="8763000" cy="30315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1" fontAlgn="base" latinLnBrk="0" hangingPunct="1">
              <a:lnSpc>
                <a:spcPct val="100000"/>
              </a:lnSpc>
              <a:spcBef>
                <a:spcPct val="0"/>
              </a:spcBef>
              <a:spcAft>
                <a:spcPct val="0"/>
              </a:spcAft>
              <a:buClrTx/>
              <a:buSzTx/>
              <a:buFontTx/>
              <a:buAutoNum type="alphaUcPeriod" startAt="3"/>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Enzymes</a:t>
            </a:r>
          </a:p>
          <a:p>
            <a:pPr marL="228600" marR="0" lvl="0" indent="-228600" algn="l" defTabSz="914400" rtl="0" eaLnBrk="1" fontAlgn="base" latinLnBrk="0" hangingPunct="1">
              <a:lnSpc>
                <a:spcPct val="100000"/>
              </a:lnSpc>
              <a:spcBef>
                <a:spcPct val="0"/>
              </a:spcBef>
              <a:spcAft>
                <a:spcPct val="0"/>
              </a:spcAft>
              <a:buClrTx/>
              <a:buSzTx/>
              <a:buFontTx/>
              <a:buAutoNum type="alphaUcPeriod" startAt="3"/>
              <a:tabLst/>
            </a:pP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1.      Isolated enzymes have applications in food, cosmetics, pharmaceuticals, and in the 	 	</a:t>
            </a:r>
            <a:r>
              <a:rPr kumimoji="0" lang="en-US" sz="14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production of industrial chemicals and detergents (</a:t>
            </a:r>
            <a:r>
              <a:rPr kumimoji="0" lang="en-US" sz="1400" b="1" i="0" u="sng" strike="noStrike" cap="none" normalizeH="0" baseline="0" dirty="0" smtClean="0">
                <a:ln>
                  <a:noFill/>
                </a:ln>
                <a:solidFill>
                  <a:schemeClr val="tx1"/>
                </a:solidFill>
                <a:effectLst/>
                <a:latin typeface="Palatino Linotype" pitchFamily="18" charset="0"/>
                <a:ea typeface="Times New Roman" pitchFamily="18" charset="0"/>
                <a:cs typeface="Times"/>
              </a:rPr>
              <a:t>Table 5.3</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smtClean="0">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2.      Enzymes are often used to convert substrates into products. High fructose corn syrup is an 	</a:t>
            </a:r>
            <a:r>
              <a:rPr kumimoji="0" lang="en-US" sz="14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example, and is made by processing corn with three enzymes obtained from bacteria and 	         fungi. Fructose has replaced sucrose as the major sweetener in the USA.</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smtClean="0">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3.      Recombinant DNA technology can allow us to take genes coding for enzymes and move 	</a:t>
            </a:r>
            <a:r>
              <a:rPr kumimoji="0" lang="en-US" sz="14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those genes into yeast cells or bacteria like </a:t>
            </a:r>
            <a:r>
              <a:rPr kumimoji="0" lang="en-US" sz="1400" b="0" i="1" u="none" strike="noStrike" cap="none" normalizeH="0" baseline="0" dirty="0" smtClean="0">
                <a:ln>
                  <a:noFill/>
                </a:ln>
                <a:solidFill>
                  <a:schemeClr val="tx1"/>
                </a:solidFill>
                <a:effectLst/>
                <a:latin typeface="Palatino Linotype" pitchFamily="18" charset="0"/>
                <a:ea typeface="Times New Roman" pitchFamily="18" charset="0"/>
                <a:cs typeface="Times"/>
              </a:rPr>
              <a:t>E. coli</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so that potentially harmful bacteria do</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not need to be used.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smtClean="0">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4.      New enzymes are being discovered and researched for potentially new uses. </a:t>
            </a:r>
            <a:endParaRPr kumimoji="0" lang="en-US" sz="14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457200" y="51272"/>
            <a:ext cx="8610600" cy="504753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2563" algn="l" defTabSz="914400" rtl="0" eaLnBrk="1" fontAlgn="base" latinLnBrk="0" hangingPunct="1">
              <a:lnSpc>
                <a:spcPct val="100000"/>
              </a:lnSpc>
              <a:spcBef>
                <a:spcPct val="0"/>
              </a:spcBef>
              <a:spcAft>
                <a:spcPct val="0"/>
              </a:spcAft>
              <a:buClrTx/>
              <a:buSzTx/>
              <a:buFontTx/>
              <a:buAutoNum type="alphaUcPeriod" startAt="4"/>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Antibiotics</a:t>
            </a:r>
          </a:p>
          <a:p>
            <a:pPr marL="0" marR="0" lvl="0" indent="182563" algn="l" defTabSz="914400" rtl="0" eaLnBrk="1" fontAlgn="base" latinLnBrk="0" hangingPunct="1">
              <a:lnSpc>
                <a:spcPct val="100000"/>
              </a:lnSpc>
              <a:spcBef>
                <a:spcPct val="0"/>
              </a:spcBef>
              <a:spcAft>
                <a:spcPct val="0"/>
              </a:spcAft>
              <a:buClrTx/>
              <a:buSzTx/>
              <a:tabLst/>
            </a:pPr>
            <a:endParaRPr kumimoji="0" lang="en-US" sz="1400" b="0" i="0" u="none" strike="noStrike" cap="none" normalizeH="0" baseline="0" dirty="0" smtClean="0">
              <a:ln>
                <a:noFill/>
              </a:ln>
              <a:solidFill>
                <a:schemeClr val="tx1"/>
              </a:solidFill>
              <a:effectLst/>
              <a:latin typeface="Arial" pitchFamily="34" charset="0"/>
            </a:endParaRPr>
          </a:p>
          <a:p>
            <a:pPr marL="0" marR="0" lvl="0" indent="182563"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1.      Small antimicrobial metabolites produced by G+ &amp; G- bacteria as well as fungi (</a:t>
            </a:r>
            <a:r>
              <a:rPr kumimoji="0" lang="en-US" sz="1400" b="1" i="0" u="sng" strike="noStrike" cap="none" normalizeH="0" baseline="0" dirty="0" smtClean="0">
                <a:ln>
                  <a:noFill/>
                </a:ln>
                <a:solidFill>
                  <a:schemeClr val="tx1"/>
                </a:solidFill>
                <a:effectLst/>
                <a:latin typeface="Palatino Linotype" pitchFamily="18" charset="0"/>
                <a:ea typeface="Times New Roman" pitchFamily="18" charset="0"/>
                <a:cs typeface="Times"/>
              </a:rPr>
              <a:t>Table 1.3</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a:t>
            </a:r>
          </a:p>
          <a:p>
            <a:pPr marL="0" marR="0" lvl="0" indent="182563"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2.      In 1929, Alexander Fleming discovered</a:t>
            </a:r>
            <a:r>
              <a:rPr kumimoji="0" lang="en-US" sz="14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penicillin was the first antibiotic discovered in the 	         laboratory (used in WWII). Today, antibiotics are made by microbial fermentation.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3.      Act to kill bacteria in three ways:</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a)     Disrupting the plasma membrane of microbes. </a:t>
            </a:r>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smtClean="0">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b)     Inhibiting cell wall synthesis.</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c)      Inhibiting synthesis of metabolites such as proteins, nucleic acids, or folic acid.</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a:t>
            </a:r>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smtClean="0">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4.      Because of the increased numbers of antibiotic resistant bacteria, new ways to identify 	   	</a:t>
            </a:r>
            <a:r>
              <a:rPr kumimoji="0" lang="en-US" sz="14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new antibiotics:</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a)     Screen secondary metabolites for antimicrobial activity.	</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b)     Feeding unusual substrates and substrate analogs that can be used in antibiotic</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synthetic pathways, with the example of beta-</a:t>
            </a:r>
            <a:r>
              <a:rPr kumimoji="0" lang="en-US" sz="1400" b="0" i="0" u="none" strike="noStrike" cap="none" normalizeH="0" baseline="0" dirty="0" err="1" smtClean="0">
                <a:ln>
                  <a:noFill/>
                </a:ln>
                <a:solidFill>
                  <a:schemeClr val="tx1"/>
                </a:solidFill>
                <a:effectLst/>
                <a:latin typeface="Palatino Linotype" pitchFamily="18" charset="0"/>
                <a:ea typeface="Times New Roman" pitchFamily="18" charset="0"/>
                <a:cs typeface="Times"/>
              </a:rPr>
              <a:t>lactam</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antibiotics.\</a:t>
            </a:r>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smtClean="0">
                <a:latin typeface="Palatino Linotype" pitchFamily="18" charset="0"/>
                <a:cs typeface="Times"/>
              </a:rPr>
              <a:t>	         c)     Screening synthetic chemical libraries for compounds with antimicrobial activity. </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lang="en-US" sz="1400" dirty="0" smtClean="0">
                <a:latin typeface="Palatino Linotype" pitchFamily="18" charset="0"/>
                <a:ea typeface="Times New Roman" pitchFamily="18" charset="0"/>
                <a:cs typeface="Times"/>
              </a:rPr>
              <a:t>d</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Recombinant DNA technology can produce new antibiotics that are different in 	</a:t>
            </a:r>
            <a:r>
              <a:rPr kumimoji="0" lang="en-US" sz="14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structure from the original antibiotic by manipulating genes and combining genes 	</a:t>
            </a:r>
            <a:r>
              <a:rPr kumimoji="0" lang="en-US" sz="14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from different biosynthetic pathways to create new antibiotics.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e)     Feed unusual substrates to a microorganism that contains a pathway from another 	</a:t>
            </a:r>
            <a:r>
              <a:rPr kumimoji="0" lang="en-US" sz="14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organism, using existing pathways to produce new chemicals.</a:t>
            </a:r>
            <a:r>
              <a:rPr kumimoji="0" lang="en-US" sz="1400" b="0" i="0" u="none" strike="noStrike" cap="none" normalizeH="0" baseline="0" dirty="0" smtClean="0">
                <a:ln>
                  <a:noFill/>
                </a:ln>
                <a:solidFill>
                  <a:schemeClr val="tx1"/>
                </a:solidFill>
                <a:effectLst/>
                <a:latin typeface="Arial" pitchFamily="34" charset="0"/>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228600" y="762000"/>
            <a:ext cx="8686800" cy="37548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1" fontAlgn="base" latinLnBrk="0" hangingPunct="1">
              <a:lnSpc>
                <a:spcPct val="100000"/>
              </a:lnSpc>
              <a:spcBef>
                <a:spcPct val="0"/>
              </a:spcBef>
              <a:spcAft>
                <a:spcPct val="0"/>
              </a:spcAft>
              <a:buClrTx/>
              <a:buSzTx/>
              <a:buFontTx/>
              <a:buAutoNum type="alphaUcPeriod" startAt="5"/>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Fuels</a:t>
            </a:r>
          </a:p>
          <a:p>
            <a:pPr marL="342900" marR="0" lvl="0" indent="-342900" algn="l" defTabSz="914400" rtl="0" eaLnBrk="1" fontAlgn="base" latinLnBrk="0" hangingPunct="1">
              <a:lnSpc>
                <a:spcPct val="100000"/>
              </a:lnSpc>
              <a:spcBef>
                <a:spcPct val="0"/>
              </a:spcBef>
              <a:spcAft>
                <a:spcPct val="0"/>
              </a:spcAft>
              <a:buClrTx/>
              <a:buSzTx/>
              <a:buFontTx/>
              <a:buAutoNum type="alphaUcPeriod" startAt="5"/>
              <a:tabLst/>
            </a:pP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1.      The Earth contains finite amounts of natural fuels, and all produce pollution when burned.</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a:t>
            </a:r>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smtClean="0">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2.      Possible new fuels that could be used are:</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lvl="0" eaLnBrk="0" fontAlgn="base" hangingPunct="0">
              <a:spcBef>
                <a:spcPct val="0"/>
              </a:spcBef>
              <a:spcAft>
                <a:spcPct val="0"/>
              </a:spcAft>
            </a:pPr>
            <a:r>
              <a:rPr lang="en-US" sz="1400" dirty="0" smtClean="0">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a)     Methane—a natural gas produced by anaerobic bacteria in swamps and 			        landfills, it is inexpensive to culture such bacteria as it uses wastes as nutrients 		        for growth. Burning methane produces </a:t>
            </a:r>
            <a:r>
              <a:rPr lang="en-US" sz="1400" dirty="0" smtClean="0">
                <a:latin typeface="Palatino Linotype" pitchFamily="18" charset="0"/>
                <a:ea typeface="Times New Roman" pitchFamily="18" charset="0"/>
                <a:cs typeface="Times"/>
              </a:rPr>
              <a:t>carbon dioxide and water .</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smtClean="0">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b)     Hydrogen—produces water and energy upon combustion. Obstacles for using 		</a:t>
            </a:r>
            <a:r>
              <a:rPr kumimoji="0" lang="en-US" sz="14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H include: </a:t>
            </a:r>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smtClean="0">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a:t>
            </a:r>
            <a:r>
              <a:rPr kumimoji="0" lang="en-US" sz="1400" b="0" i="0" u="none" strike="noStrike" cap="none" normalizeH="0" baseline="0" dirty="0" err="1" smtClean="0">
                <a:ln>
                  <a:noFill/>
                </a:ln>
                <a:solidFill>
                  <a:schemeClr val="tx1"/>
                </a:solidFill>
                <a:effectLst/>
                <a:latin typeface="Palatino Linotype" pitchFamily="18" charset="0"/>
                <a:ea typeface="Times New Roman" pitchFamily="18" charset="0"/>
                <a:cs typeface="Times"/>
              </a:rPr>
              <a:t>i</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it’s extremely combustible and prone to explosions. </a:t>
            </a:r>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smtClean="0">
                <a:latin typeface="Palatino Linotype" pitchFamily="18" charset="0"/>
                <a:ea typeface="Times New Roman" pitchFamily="18" charset="0"/>
                <a:cs typeface="Times"/>
              </a:rPr>
              <a:t>			(ii) high cost of extraction.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Bacteria such as those in the genus </a:t>
            </a:r>
            <a:r>
              <a:rPr kumimoji="0" lang="en-US" sz="1400" b="0" i="1" u="none" strike="noStrike" cap="none" normalizeH="0" baseline="0" dirty="0" smtClean="0">
                <a:ln>
                  <a:noFill/>
                </a:ln>
                <a:solidFill>
                  <a:schemeClr val="tx1"/>
                </a:solidFill>
                <a:effectLst/>
                <a:latin typeface="Palatino Linotype" pitchFamily="18" charset="0"/>
                <a:ea typeface="Times New Roman" pitchFamily="18" charset="0"/>
                <a:cs typeface="Times"/>
              </a:rPr>
              <a:t>Clostridium </a:t>
            </a:r>
            <a:r>
              <a:rPr kumimoji="0" lang="en-US" sz="1400" b="0" u="none" strike="noStrike" cap="none" normalizeH="0" baseline="0" dirty="0" smtClean="0">
                <a:ln>
                  <a:noFill/>
                </a:ln>
                <a:solidFill>
                  <a:schemeClr val="tx1"/>
                </a:solidFill>
                <a:effectLst/>
                <a:latin typeface="Palatino Linotype" pitchFamily="18" charset="0"/>
                <a:ea typeface="Times New Roman" pitchFamily="18" charset="0"/>
                <a:cs typeface="Times"/>
              </a:rPr>
              <a:t>and the alga </a:t>
            </a:r>
            <a:r>
              <a:rPr kumimoji="0" lang="en-US" sz="1400" b="0" i="1" u="none" strike="noStrike" cap="none" normalizeH="0" baseline="0" dirty="0" smtClean="0">
                <a:ln>
                  <a:noFill/>
                </a:ln>
                <a:solidFill>
                  <a:schemeClr val="tx1"/>
                </a:solidFill>
                <a:effectLst/>
                <a:latin typeface="Palatino Linotype" pitchFamily="18" charset="0"/>
                <a:ea typeface="Times New Roman" pitchFamily="18" charset="0"/>
                <a:cs typeface="Times"/>
              </a:rPr>
              <a:t>Chlorella</a:t>
            </a:r>
            <a:r>
              <a:rPr kumimoji="0" lang="en-US" sz="1400" b="0" u="none" strike="noStrike" cap="none" normalizeH="0" baseline="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are 			         possibilities because they produce large amounts of hydrogen for long periods 		         of time. </a:t>
            </a:r>
            <a:endParaRPr kumimoji="0" lang="en-US" sz="14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0" y="-132296"/>
            <a:ext cx="9144000" cy="6570836"/>
          </a:xfrm>
          <a:prstGeom prst="rect">
            <a:avLst/>
          </a:prstGeom>
          <a:noFill/>
          <a:ln w="9525">
            <a:noFill/>
            <a:miter lim="800000"/>
            <a:headEnd/>
            <a:tailEnd/>
          </a:ln>
          <a:effectLst/>
        </p:spPr>
        <p:txBody>
          <a:bodyPr vert="horz" wrap="square" lIns="698280" tIns="431664" rIns="1015680" bIns="177744" numCol="1" anchor="ctr" anchorCtr="0" compatLnSpc="1">
            <a:prstTxWarp prst="textNoShape">
              <a:avLst/>
            </a:prstTxWarp>
            <a:spAutoFit/>
          </a:bodyPr>
          <a:lstStyle/>
          <a:p>
            <a:pPr marL="0" marR="0" lvl="0" indent="731838" algn="just" defTabSz="914400" rtl="0" eaLnBrk="1" fontAlgn="base" latinLnBrk="0" hangingPunct="1">
              <a:lnSpc>
                <a:spcPct val="100000"/>
              </a:lnSpc>
              <a:spcBef>
                <a:spcPct val="0"/>
              </a:spcBef>
              <a:spcAft>
                <a:spcPct val="0"/>
              </a:spcAft>
              <a:buClrTx/>
              <a:buSzTx/>
              <a:buFontTx/>
              <a:buAutoNum type="alphaUcPeriod" startAt="6"/>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Biopolymers</a:t>
            </a:r>
          </a:p>
          <a:p>
            <a:pPr marL="0" marR="0" lvl="0" indent="731838" algn="just" defTabSz="914400" rtl="0" eaLnBrk="1" fontAlgn="base" latinLnBrk="0" hangingPunct="1">
              <a:lnSpc>
                <a:spcPct val="100000"/>
              </a:lnSpc>
              <a:spcBef>
                <a:spcPct val="0"/>
              </a:spcBef>
              <a:spcAft>
                <a:spcPct val="0"/>
              </a:spcAft>
              <a:buClrTx/>
              <a:buSzTx/>
              <a:tabLst/>
            </a:pPr>
            <a:endParaRPr kumimoji="0" lang="en-US" sz="14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Palatino Linotype" pitchFamily="18" charset="0"/>
                <a:ea typeface="Times New Roman" pitchFamily="18" charset="0"/>
                <a:cs typeface="Times"/>
              </a:rPr>
              <a:t>1.      Most plastics are made from petroleum products and are heavy polluters because they are not 	biodegradable and end up in landfills, shores, or in the ocean.</a:t>
            </a:r>
            <a:endParaRPr kumimoji="0" lang="en-US" sz="13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Palatino Linotype" pitchFamily="18" charset="0"/>
                <a:ea typeface="Times New Roman" pitchFamily="18" charset="0"/>
                <a:cs typeface="Times"/>
              </a:rPr>
              <a:t>2.      So-called biodegradable or photodegradable plastics require ultraviolet light, oxygen, and other  	elements to slowly degrade them. However, there is no truly biodegradable plastic. 	Plastics cannot be burned because they produce harmful chemicals that are released into 	the air.</a:t>
            </a:r>
            <a:endParaRPr kumimoji="0" lang="en-US" sz="13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Palatino Linotype" pitchFamily="18" charset="0"/>
                <a:ea typeface="Times New Roman" pitchFamily="18" charset="0"/>
                <a:cs typeface="Times"/>
              </a:rPr>
              <a:t>3.   </a:t>
            </a:r>
            <a:r>
              <a:rPr kumimoji="0" lang="en-US" sz="1300" b="0" i="0" u="none" strike="noStrike" cap="none" normalizeH="0" baseline="0" dirty="0" err="1" smtClean="0">
                <a:ln>
                  <a:noFill/>
                </a:ln>
                <a:solidFill>
                  <a:schemeClr val="tx1"/>
                </a:solidFill>
                <a:effectLst/>
                <a:latin typeface="Palatino Linotype" pitchFamily="18" charset="0"/>
                <a:ea typeface="Times New Roman" pitchFamily="18" charset="0"/>
                <a:cs typeface="Times"/>
              </a:rPr>
              <a:t>Bioplastics</a:t>
            </a:r>
            <a:r>
              <a:rPr kumimoji="0" lang="en-US" sz="1300" b="0" i="0" u="none" strike="noStrike" cap="none" normalizeH="0" baseline="0" dirty="0" smtClean="0">
                <a:ln>
                  <a:noFill/>
                </a:ln>
                <a:solidFill>
                  <a:schemeClr val="tx1"/>
                </a:solidFill>
                <a:effectLst/>
                <a:latin typeface="Palatino Linotype" pitchFamily="18" charset="0"/>
                <a:ea typeface="Times New Roman" pitchFamily="18" charset="0"/>
                <a:cs typeface="Times"/>
              </a:rPr>
              <a:t> that are readily broken down by natural elements and microorganisms are a 	possibility:</a:t>
            </a:r>
            <a:endParaRPr kumimoji="0" lang="en-US" sz="1300" b="0" i="0" u="none" strike="noStrike" cap="none" normalizeH="0" baseline="0" dirty="0" smtClean="0">
              <a:ln>
                <a:noFill/>
              </a:ln>
              <a:solidFill>
                <a:schemeClr val="tx1"/>
              </a:solidFill>
              <a:effectLst/>
              <a:latin typeface="Arial" pitchFamily="34" charset="0"/>
            </a:endParaRPr>
          </a:p>
          <a:p>
            <a:pPr marL="685800" lvl="1" indent="-228600" algn="just" eaLnBrk="0" fontAlgn="base" hangingPunct="0">
              <a:spcBef>
                <a:spcPct val="0"/>
              </a:spcBef>
              <a:spcAft>
                <a:spcPct val="0"/>
              </a:spcAft>
            </a:pPr>
            <a:r>
              <a:rPr kumimoji="0" lang="en-US" sz="1100" b="0" i="0" u="none" strike="noStrike" cap="none" normalizeH="0" baseline="0" dirty="0" smtClean="0">
                <a:ln>
                  <a:noFill/>
                </a:ln>
                <a:solidFill>
                  <a:schemeClr val="tx1"/>
                </a:solidFill>
                <a:effectLst/>
                <a:latin typeface="Palatino Linotype" pitchFamily="18" charset="0"/>
                <a:ea typeface="Times New Roman" pitchFamily="18" charset="0"/>
                <a:cs typeface="Times"/>
              </a:rPr>
              <a:t>a)	Chemicals such as </a:t>
            </a:r>
            <a:r>
              <a:rPr kumimoji="0" lang="en-US" sz="1100" b="0" i="0" u="none" strike="noStrike" cap="none" normalizeH="0" baseline="0" dirty="0" err="1" smtClean="0">
                <a:ln>
                  <a:noFill/>
                </a:ln>
                <a:solidFill>
                  <a:schemeClr val="tx1"/>
                </a:solidFill>
                <a:effectLst/>
                <a:latin typeface="Palatino Linotype" pitchFamily="18" charset="0"/>
                <a:ea typeface="Times New Roman" pitchFamily="18" charset="0"/>
                <a:cs typeface="Times"/>
              </a:rPr>
              <a:t>alkene</a:t>
            </a:r>
            <a:r>
              <a:rPr kumimoji="0" lang="en-US" sz="1100" b="0" i="0" u="none" strike="noStrike" cap="none" normalizeH="0" baseline="0" dirty="0" smtClean="0">
                <a:ln>
                  <a:noFill/>
                </a:ln>
                <a:solidFill>
                  <a:schemeClr val="tx1"/>
                </a:solidFill>
                <a:effectLst/>
                <a:latin typeface="Palatino Linotype" pitchFamily="18" charset="0"/>
                <a:ea typeface="Times New Roman" pitchFamily="18" charset="0"/>
                <a:cs typeface="Times"/>
              </a:rPr>
              <a:t> oxides can be produced by microorganisms.</a:t>
            </a:r>
            <a:endParaRPr kumimoji="0" lang="en-US" sz="1100" b="0" i="0" u="none" strike="noStrike" cap="none" normalizeH="0" baseline="0" dirty="0" smtClean="0">
              <a:ln>
                <a:noFill/>
              </a:ln>
              <a:solidFill>
                <a:schemeClr val="tx1"/>
              </a:solidFill>
              <a:effectLst/>
              <a:latin typeface="Arial" pitchFamily="34" charset="0"/>
            </a:endParaRPr>
          </a:p>
          <a:p>
            <a:pPr marL="685800" lvl="1" indent="-228600" algn="just" eaLnBrk="0" fontAlgn="base" hangingPunct="0">
              <a:spcBef>
                <a:spcPct val="0"/>
              </a:spcBef>
              <a:spcAft>
                <a:spcPct val="0"/>
              </a:spcAft>
            </a:pPr>
            <a:r>
              <a:rPr lang="en-US" sz="1100" dirty="0" smtClean="0">
                <a:latin typeface="Palatino Linotype" pitchFamily="18" charset="0"/>
                <a:ea typeface="Times New Roman" pitchFamily="18" charset="0"/>
                <a:cs typeface="Times"/>
              </a:rPr>
              <a:t>b)   </a:t>
            </a:r>
            <a:r>
              <a:rPr kumimoji="0" lang="en-US" sz="1100" b="0" i="0" u="none" strike="noStrike" cap="none" normalizeH="0" baseline="0" dirty="0" smtClean="0">
                <a:ln>
                  <a:noFill/>
                </a:ln>
                <a:solidFill>
                  <a:schemeClr val="tx1"/>
                </a:solidFill>
                <a:effectLst/>
                <a:latin typeface="Palatino Linotype" pitchFamily="18" charset="0"/>
                <a:ea typeface="Times New Roman" pitchFamily="18" charset="0"/>
                <a:cs typeface="Times"/>
              </a:rPr>
              <a:t>Microorganisms can produce polymers in the poly(β-</a:t>
            </a:r>
            <a:r>
              <a:rPr kumimoji="0" lang="en-US" sz="1100" b="0" i="0" u="none" strike="noStrike" cap="none" normalizeH="0" baseline="0" dirty="0" err="1" smtClean="0">
                <a:ln>
                  <a:noFill/>
                </a:ln>
                <a:solidFill>
                  <a:schemeClr val="tx1"/>
                </a:solidFill>
                <a:effectLst/>
                <a:latin typeface="Palatino Linotype" pitchFamily="18" charset="0"/>
                <a:ea typeface="Times New Roman" pitchFamily="18" charset="0"/>
                <a:cs typeface="Times"/>
              </a:rPr>
              <a:t>hydroxyalkanoate</a:t>
            </a:r>
            <a:r>
              <a:rPr kumimoji="0" lang="en-US" sz="1100" b="0" i="0" u="none" strike="noStrike" cap="none" normalizeH="0" baseline="0" dirty="0" smtClean="0">
                <a:ln>
                  <a:noFill/>
                </a:ln>
                <a:solidFill>
                  <a:schemeClr val="tx1"/>
                </a:solidFill>
                <a:effectLst/>
                <a:latin typeface="Palatino Linotype" pitchFamily="18" charset="0"/>
                <a:ea typeface="Times New Roman" pitchFamily="18" charset="0"/>
                <a:cs typeface="Times"/>
              </a:rPr>
              <a:t>), or PHA family, which are used for energy and to store carbon atoms.</a:t>
            </a:r>
            <a:endParaRPr kumimoji="0" lang="en-US" sz="11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sz="1100" dirty="0" smtClean="0">
                <a:latin typeface="Palatino Linotype" pitchFamily="18" charset="0"/>
                <a:ea typeface="Times New Roman" pitchFamily="18" charset="0"/>
                <a:cs typeface="Times"/>
              </a:rPr>
              <a:t>              </a:t>
            </a:r>
            <a:r>
              <a:rPr kumimoji="0" lang="en-US" sz="1100" b="0" i="0" u="none" strike="noStrike" cap="none" normalizeH="0" baseline="0" dirty="0" smtClean="0">
                <a:ln>
                  <a:noFill/>
                </a:ln>
                <a:solidFill>
                  <a:schemeClr val="tx1"/>
                </a:solidFill>
                <a:effectLst/>
                <a:latin typeface="Palatino Linotype" pitchFamily="18" charset="0"/>
                <a:ea typeface="Times New Roman" pitchFamily="18" charset="0"/>
                <a:cs typeface="Times"/>
              </a:rPr>
              <a:t>c)   Most common PHA is poly(β-</a:t>
            </a:r>
            <a:r>
              <a:rPr kumimoji="0" lang="en-US" sz="1100" b="0" i="0" u="none" strike="noStrike" cap="none" normalizeH="0" baseline="0" dirty="0" err="1" smtClean="0">
                <a:ln>
                  <a:noFill/>
                </a:ln>
                <a:solidFill>
                  <a:schemeClr val="tx1"/>
                </a:solidFill>
                <a:effectLst/>
                <a:latin typeface="Palatino Linotype" pitchFamily="18" charset="0"/>
                <a:ea typeface="Times New Roman" pitchFamily="18" charset="0"/>
                <a:cs typeface="Times"/>
              </a:rPr>
              <a:t>hydroxybutyrate</a:t>
            </a:r>
            <a:r>
              <a:rPr kumimoji="0" lang="en-US" sz="1100" b="0" i="0" u="none" strike="noStrike" cap="none" normalizeH="0" baseline="0" dirty="0" smtClean="0">
                <a:ln>
                  <a:noFill/>
                </a:ln>
                <a:solidFill>
                  <a:schemeClr val="tx1"/>
                </a:solidFill>
                <a:effectLst/>
                <a:latin typeface="Palatino Linotype" pitchFamily="18" charset="0"/>
                <a:ea typeface="Times New Roman" pitchFamily="18" charset="0"/>
                <a:cs typeface="Times"/>
              </a:rPr>
              <a:t>), or PHB, which can lead to the production of polyesters, and 	replaces petrochemical-based methods.</a:t>
            </a:r>
            <a:endParaRPr kumimoji="0" lang="en-US" sz="11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Palatino Linotype" pitchFamily="18" charset="0"/>
                <a:ea typeface="Times New Roman" pitchFamily="18" charset="0"/>
                <a:cs typeface="Times"/>
              </a:rPr>
              <a:t>	(1)  Polymers of PHB have been used to create plastics that are similar to polypropylene.</a:t>
            </a:r>
            <a:endParaRPr kumimoji="0" lang="en-US" sz="11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Palatino Linotype" pitchFamily="18" charset="0"/>
                <a:ea typeface="Times New Roman" pitchFamily="18" charset="0"/>
                <a:cs typeface="Times"/>
              </a:rPr>
              <a:t>	(2) Recombinant DNA technology can be used to transfer genes involved in biopolymer synthesis to 	 	      microorganisms</a:t>
            </a:r>
            <a:r>
              <a:rPr kumimoji="0" lang="en-US" sz="11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100" b="1" i="0" u="sng" strike="noStrike" cap="none" normalizeH="0" dirty="0" smtClean="0">
                <a:ln>
                  <a:noFill/>
                </a:ln>
                <a:solidFill>
                  <a:schemeClr val="tx1"/>
                </a:solidFill>
                <a:effectLst/>
                <a:latin typeface="Palatino Linotype" pitchFamily="18" charset="0"/>
                <a:ea typeface="Times New Roman" pitchFamily="18" charset="0"/>
                <a:cs typeface="Times"/>
              </a:rPr>
              <a:t>Fig 5.3</a:t>
            </a:r>
            <a:r>
              <a:rPr kumimoji="0" lang="en-US" sz="1100" b="0" i="0" u="none" strike="noStrike" cap="none" normalizeH="0" dirty="0" smtClean="0">
                <a:ln>
                  <a:noFill/>
                </a:ln>
                <a:solidFill>
                  <a:schemeClr val="tx1"/>
                </a:solidFill>
                <a:effectLst/>
                <a:latin typeface="Palatino Linotype" pitchFamily="18" charset="0"/>
                <a:ea typeface="Times New Roman" pitchFamily="18" charset="0"/>
                <a:cs typeface="Times"/>
              </a:rPr>
              <a:t>)</a:t>
            </a:r>
            <a:endParaRPr kumimoji="0" lang="en-US" sz="11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sz="1100" dirty="0" smtClean="0">
                <a:latin typeface="Palatino Linotype" pitchFamily="18" charset="0"/>
                <a:ea typeface="Times New Roman" pitchFamily="18" charset="0"/>
                <a:cs typeface="Times"/>
              </a:rPr>
              <a:t>             </a:t>
            </a:r>
            <a:r>
              <a:rPr kumimoji="0" lang="en-US" sz="1100" b="0" i="0" u="none" strike="noStrike" cap="none" normalizeH="0" baseline="0" dirty="0" smtClean="0">
                <a:ln>
                  <a:noFill/>
                </a:ln>
                <a:solidFill>
                  <a:schemeClr val="tx1"/>
                </a:solidFill>
                <a:effectLst/>
                <a:latin typeface="Palatino Linotype" pitchFamily="18" charset="0"/>
                <a:ea typeface="Times New Roman" pitchFamily="18" charset="0"/>
                <a:cs typeface="Times"/>
              </a:rPr>
              <a:t>d)     Production of PHA and PHB has been researched, using sugarcane or corn as starting materials as well as </a:t>
            </a:r>
            <a:r>
              <a:rPr kumimoji="0" lang="en-US" sz="11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100" b="0" i="0" u="none" strike="noStrike" cap="none" normalizeH="0" baseline="0" dirty="0" smtClean="0">
                <a:ln>
                  <a:noFill/>
                </a:ln>
                <a:solidFill>
                  <a:schemeClr val="tx1"/>
                </a:solidFill>
                <a:effectLst/>
                <a:latin typeface="Palatino Linotype" pitchFamily="18" charset="0"/>
                <a:ea typeface="Times New Roman" pitchFamily="18" charset="0"/>
                <a:cs typeface="Times"/>
              </a:rPr>
              <a:t>yielding important nutrients.</a:t>
            </a:r>
            <a:endParaRPr kumimoji="0" lang="en-US" sz="11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sz="1100" dirty="0" smtClean="0">
                <a:latin typeface="Palatino Linotype" pitchFamily="18" charset="0"/>
                <a:ea typeface="Times New Roman" pitchFamily="18" charset="0"/>
                <a:cs typeface="Times"/>
              </a:rPr>
              <a:t>             </a:t>
            </a:r>
            <a:r>
              <a:rPr kumimoji="0" lang="en-US" sz="1100" b="0" i="0" u="none" strike="noStrike" cap="none" normalizeH="0" baseline="0" dirty="0" smtClean="0">
                <a:ln>
                  <a:noFill/>
                </a:ln>
                <a:solidFill>
                  <a:schemeClr val="tx1"/>
                </a:solidFill>
                <a:effectLst/>
                <a:latin typeface="Palatino Linotype" pitchFamily="18" charset="0"/>
                <a:ea typeface="Times New Roman" pitchFamily="18" charset="0"/>
                <a:cs typeface="Times"/>
              </a:rPr>
              <a:t>e)     PHA polymers can have many important applications:</a:t>
            </a:r>
            <a:endParaRPr kumimoji="0" lang="en-US" sz="11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Palatino Linotype" pitchFamily="18" charset="0"/>
                <a:ea typeface="Times New Roman" pitchFamily="18" charset="0"/>
                <a:cs typeface="Times"/>
              </a:rPr>
              <a:t>	(1)    Carriers for fertilizers, insecticides, herbicides,</a:t>
            </a:r>
            <a:r>
              <a:rPr kumimoji="0" lang="en-US" sz="11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100" b="0" i="0" u="none" strike="noStrike" cap="none" normalizeH="0" baseline="0" dirty="0" smtClean="0">
                <a:ln>
                  <a:noFill/>
                </a:ln>
                <a:solidFill>
                  <a:schemeClr val="tx1"/>
                </a:solidFill>
                <a:effectLst/>
                <a:latin typeface="Palatino Linotype" pitchFamily="18" charset="0"/>
                <a:ea typeface="Times New Roman" pitchFamily="18" charset="0"/>
                <a:cs typeface="Times"/>
              </a:rPr>
              <a:t>and fungicides. </a:t>
            </a:r>
          </a:p>
          <a:p>
            <a:pPr marL="0" marR="0" lvl="0" indent="0" algn="just" defTabSz="914400" rtl="0" eaLnBrk="0" fontAlgn="base" latinLnBrk="0" hangingPunct="0">
              <a:lnSpc>
                <a:spcPct val="100000"/>
              </a:lnSpc>
              <a:spcBef>
                <a:spcPct val="0"/>
              </a:spcBef>
              <a:spcAft>
                <a:spcPct val="0"/>
              </a:spcAft>
              <a:buClrTx/>
              <a:buSzTx/>
              <a:buFontTx/>
              <a:buNone/>
              <a:tabLst/>
            </a:pPr>
            <a:r>
              <a:rPr lang="en-US" sz="1100" dirty="0" smtClean="0">
                <a:latin typeface="Palatino Linotype" pitchFamily="18" charset="0"/>
                <a:ea typeface="Times New Roman" pitchFamily="18" charset="0"/>
                <a:cs typeface="Times"/>
              </a:rPr>
              <a:t>	</a:t>
            </a:r>
            <a:r>
              <a:rPr kumimoji="0" lang="en-US" sz="1100" b="0" i="0" u="none" strike="noStrike" cap="none" normalizeH="0" baseline="0" dirty="0" smtClean="0">
                <a:ln>
                  <a:noFill/>
                </a:ln>
                <a:solidFill>
                  <a:schemeClr val="tx1"/>
                </a:solidFill>
                <a:effectLst/>
                <a:latin typeface="Palatino Linotype" pitchFamily="18" charset="0"/>
                <a:ea typeface="Times New Roman" pitchFamily="18" charset="0"/>
                <a:cs typeface="Times"/>
              </a:rPr>
              <a:t>(2)    In surgery such as sutures, pins, and staples.</a:t>
            </a:r>
            <a:endParaRPr kumimoji="0" lang="en-US" sz="11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Palatino Linotype" pitchFamily="18" charset="0"/>
                <a:ea typeface="Times New Roman" pitchFamily="18" charset="0"/>
                <a:cs typeface="Times"/>
              </a:rPr>
              <a:t>	(3)    Artificial blood vessels. </a:t>
            </a:r>
          </a:p>
          <a:p>
            <a:pPr marL="0" marR="0" lvl="0" indent="0" algn="just" defTabSz="914400" rtl="0" eaLnBrk="0" fontAlgn="base" latinLnBrk="0" hangingPunct="0">
              <a:lnSpc>
                <a:spcPct val="100000"/>
              </a:lnSpc>
              <a:spcBef>
                <a:spcPct val="0"/>
              </a:spcBef>
              <a:spcAft>
                <a:spcPct val="0"/>
              </a:spcAft>
              <a:buClrTx/>
              <a:buSzTx/>
              <a:buFontTx/>
              <a:buNone/>
              <a:tabLst/>
            </a:pPr>
            <a:r>
              <a:rPr lang="en-US" sz="1100" dirty="0" smtClean="0">
                <a:latin typeface="Palatino Linotype" pitchFamily="18" charset="0"/>
                <a:ea typeface="Times New Roman" pitchFamily="18" charset="0"/>
                <a:cs typeface="Times"/>
              </a:rPr>
              <a:t>	</a:t>
            </a:r>
            <a:r>
              <a:rPr kumimoji="0" lang="en-US" sz="1100" b="0" i="0" u="none" strike="noStrike" cap="none" normalizeH="0" baseline="0" dirty="0" smtClean="0">
                <a:ln>
                  <a:noFill/>
                </a:ln>
                <a:solidFill>
                  <a:schemeClr val="tx1"/>
                </a:solidFill>
                <a:effectLst/>
                <a:latin typeface="Palatino Linotype" pitchFamily="18" charset="0"/>
                <a:ea typeface="Times New Roman" pitchFamily="18" charset="0"/>
                <a:cs typeface="Times"/>
              </a:rPr>
              <a:t>(4)    Bone replacements.</a:t>
            </a:r>
            <a:endParaRPr kumimoji="0" lang="en-US" sz="11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Palatino Linotype" pitchFamily="18" charset="0"/>
                <a:ea typeface="Times New Roman" pitchFamily="18" charset="0"/>
                <a:cs typeface="Times"/>
              </a:rPr>
              <a:t>	(5)    Capsules for pharmaceuticals.</a:t>
            </a:r>
            <a:endParaRPr kumimoji="0" lang="en-US" sz="11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sz="1100" dirty="0" smtClean="0">
                <a:latin typeface="Palatino Linotype" pitchFamily="18" charset="0"/>
                <a:ea typeface="Times New Roman" pitchFamily="18" charset="0"/>
                <a:cs typeface="Times"/>
              </a:rPr>
              <a:t>             </a:t>
            </a:r>
            <a:r>
              <a:rPr kumimoji="0" lang="en-US" sz="1100" b="0" i="0" u="none" strike="noStrike" cap="none" normalizeH="0" baseline="0" dirty="0" smtClean="0">
                <a:ln>
                  <a:noFill/>
                </a:ln>
                <a:solidFill>
                  <a:schemeClr val="tx1"/>
                </a:solidFill>
                <a:effectLst/>
                <a:latin typeface="Palatino Linotype" pitchFamily="18" charset="0"/>
                <a:ea typeface="Times New Roman" pitchFamily="18" charset="0"/>
                <a:cs typeface="Times"/>
              </a:rPr>
              <a:t>f)      Other polymers include spider silk and adhesives from barnacles.</a:t>
            </a:r>
            <a:endParaRPr kumimoji="0" lang="en-US" sz="11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Palatino Linotype" pitchFamily="18" charset="0"/>
                <a:ea typeface="Times New Roman" pitchFamily="18" charset="0"/>
                <a:cs typeface="Times"/>
              </a:rPr>
              <a:t>4.      Rubber is also an important polymer:</a:t>
            </a:r>
            <a:endParaRPr kumimoji="0" lang="en-US" sz="13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Palatino Linotype" pitchFamily="18" charset="0"/>
                <a:ea typeface="Times New Roman" pitchFamily="18" charset="0"/>
                <a:cs typeface="Times"/>
              </a:rPr>
              <a:t>	</a:t>
            </a:r>
            <a:r>
              <a:rPr kumimoji="0" lang="en-US" sz="1100" b="0" i="0" u="none" strike="noStrike" cap="none" normalizeH="0" baseline="0" dirty="0" smtClean="0">
                <a:ln>
                  <a:noFill/>
                </a:ln>
                <a:solidFill>
                  <a:schemeClr val="tx1"/>
                </a:solidFill>
                <a:effectLst/>
                <a:latin typeface="Palatino Linotype" pitchFamily="18" charset="0"/>
                <a:ea typeface="Times New Roman" pitchFamily="18" charset="0"/>
                <a:cs typeface="Times"/>
              </a:rPr>
              <a:t>a)     Provides the raw material for more than 40,000 products.</a:t>
            </a:r>
            <a:endParaRPr kumimoji="0" lang="en-US" sz="11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Palatino Linotype" pitchFamily="18" charset="0"/>
                <a:ea typeface="Times New Roman" pitchFamily="18" charset="0"/>
                <a:cs typeface="Times"/>
              </a:rPr>
              <a:t>	b)     Used in many different places because of its properties.</a:t>
            </a:r>
            <a:endParaRPr kumimoji="0" lang="en-US" sz="11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Palatino Linotype" pitchFamily="18" charset="0"/>
                <a:ea typeface="Times New Roman" pitchFamily="18" charset="0"/>
                <a:cs typeface="Times"/>
              </a:rPr>
              <a:t>	c)      Current natural source is the Brazilian rubber tree, it cannot be readily synthesized, and the tree can 	</a:t>
            </a:r>
            <a:r>
              <a:rPr kumimoji="0" lang="en-US" sz="11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100" b="0" i="0" u="none" strike="noStrike" cap="none" normalizeH="0" baseline="0" dirty="0" smtClean="0">
                <a:ln>
                  <a:noFill/>
                </a:ln>
                <a:solidFill>
                  <a:schemeClr val="tx1"/>
                </a:solidFill>
                <a:effectLst/>
                <a:latin typeface="Palatino Linotype" pitchFamily="18" charset="0"/>
                <a:ea typeface="Times New Roman" pitchFamily="18" charset="0"/>
                <a:cs typeface="Times"/>
              </a:rPr>
              <a:t>only grow in limited places. Alternative plant sources such as crop plants can possibly be 	   	</a:t>
            </a:r>
            <a:r>
              <a:rPr kumimoji="0" lang="en-US" sz="11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100" b="0" i="0" u="none" strike="noStrike" cap="none" normalizeH="0" baseline="0" dirty="0" smtClean="0">
                <a:ln>
                  <a:noFill/>
                </a:ln>
                <a:solidFill>
                  <a:schemeClr val="tx1"/>
                </a:solidFill>
                <a:effectLst/>
                <a:latin typeface="Palatino Linotype" pitchFamily="18" charset="0"/>
                <a:ea typeface="Times New Roman" pitchFamily="18" charset="0"/>
                <a:cs typeface="Times"/>
              </a:rPr>
              <a:t>genetically engineered to produce rubber without using the rubber tree.</a:t>
            </a:r>
            <a:endParaRPr kumimoji="0" lang="en-US" sz="11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2362200" y="1644650"/>
            <a:ext cx="4419600" cy="3568700"/>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85800"/>
            <a:ext cx="7924800" cy="1200329"/>
          </a:xfrm>
          <a:prstGeom prst="rect">
            <a:avLst/>
          </a:prstGeom>
        </p:spPr>
        <p:txBody>
          <a:bodyPr wrap="square">
            <a:spAutoFit/>
          </a:bodyPr>
          <a:lstStyle/>
          <a:p>
            <a:pPr marL="342900" indent="-342900">
              <a:buAutoNum type="alphaUcPeriod" startAt="7"/>
            </a:pPr>
            <a:r>
              <a:rPr lang="en-US" b="1" dirty="0" smtClean="0"/>
              <a:t>Cause for Concern? Biotechnologies and Developing Countries</a:t>
            </a:r>
          </a:p>
          <a:p>
            <a:pPr marL="342900" indent="-342900">
              <a:buAutoNum type="alphaUcPeriod" startAt="7"/>
            </a:pPr>
            <a:endParaRPr lang="en-US" b="1" dirty="0" smtClean="0"/>
          </a:p>
          <a:p>
            <a:pPr marL="342900" indent="-342900"/>
            <a:endParaRPr lang="en-US" b="1" dirty="0" smtClean="0"/>
          </a:p>
          <a:p>
            <a:pPr marL="342900" indent="-342900"/>
            <a:r>
              <a:rPr lang="en-US" dirty="0" smtClean="0"/>
              <a:t>What do you think?</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nvSpPr>
        <p:spPr bwMode="auto">
          <a:xfrm>
            <a:off x="0" y="381000"/>
            <a:ext cx="9144000" cy="60631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00050" marR="0" lvl="0" indent="-400050" algn="l" defTabSz="914400" rtl="0" eaLnBrk="1" fontAlgn="base" latinLnBrk="0" hangingPunct="1">
              <a:lnSpc>
                <a:spcPct val="100000"/>
              </a:lnSpc>
              <a:spcBef>
                <a:spcPct val="0"/>
              </a:spcBef>
              <a:spcAft>
                <a:spcPct val="0"/>
              </a:spcAft>
              <a:buClrTx/>
              <a:buSzTx/>
              <a:buFontTx/>
              <a:buAutoNum type="romanUcPeriod" startAt="4"/>
              <a:tabLst/>
            </a:pPr>
            <a:r>
              <a:rPr kumimoji="0" lang="en-US" b="1" i="0" u="none" strike="noStrike" cap="none" normalizeH="0" baseline="0" dirty="0" smtClean="0">
                <a:ln>
                  <a:noFill/>
                </a:ln>
                <a:solidFill>
                  <a:schemeClr val="tx1"/>
                </a:solidFill>
                <a:effectLst/>
                <a:latin typeface="Palatino Linotype" pitchFamily="18" charset="0"/>
                <a:ea typeface="Times New Roman" pitchFamily="18" charset="0"/>
                <a:cs typeface="Times"/>
              </a:rPr>
              <a:t>Bioconversions</a:t>
            </a:r>
            <a:endParaRPr kumimoji="0" lang="en-US" sz="1600" b="1"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400050" marR="0" lvl="0" indent="-400050" algn="l" defTabSz="914400" rtl="0" eaLnBrk="1" fontAlgn="base" latinLnBrk="0" hangingPunct="1">
              <a:lnSpc>
                <a:spcPct val="100000"/>
              </a:lnSpc>
              <a:spcBef>
                <a:spcPct val="0"/>
              </a:spcBef>
              <a:spcAft>
                <a:spcPct val="0"/>
              </a:spcAft>
              <a:buClrTx/>
              <a:buSzTx/>
              <a:tabLst/>
            </a:pPr>
            <a:endParaRPr kumimoji="0" lang="en-US"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A.     Occur when microorganisms modify a compound to a structurally related 	compound, sometimes with substrates not usually present in the environment.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B.     Useful when a multistep chemical synthesis is more expensive or inefficient in the 	laboratory.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C.     Bioconversions can produce chemicals such as the steroid prednisone. Laboratory 	synthesis can take thirty-seven steps, while bioconversions lower the steps to eleven. </a:t>
            </a:r>
          </a:p>
          <a:p>
            <a:pPr marL="0" marR="0" lvl="0" indent="0" algn="l" defTabSz="914400" rtl="0" eaLnBrk="0" fontAlgn="base" latinLnBrk="0" hangingPunct="0">
              <a:lnSpc>
                <a:spcPct val="100000"/>
              </a:lnSpc>
              <a:spcBef>
                <a:spcPct val="0"/>
              </a:spcBef>
              <a:spcAft>
                <a:spcPct val="0"/>
              </a:spcAft>
              <a:buClrTx/>
              <a:buSzTx/>
              <a:buFontTx/>
              <a:buNone/>
              <a:tabLst/>
            </a:pPr>
            <a:endParaRPr lang="en-US" sz="1600" dirty="0" smtClean="0">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D.     Bioconversions can also produce vitamin C and amino acids.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E.     Recombinant DNA technology may possibly be used to give microorganisms the 	enzymatic steps in the process.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F.     Use of Immobilized Cells.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1.      A preferred alternative to fermentation in the synthesis of compounds.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2.      Cells are immobilized by chemical cross-linking or a matrix like agar, 		</a:t>
            </a:r>
            <a:r>
              <a:rPr kumimoji="0" lang="en-US" sz="16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causing the cells to be concentrated and increase the amount of product.</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3.      Isolation of products is also easier and may increase biotransformation 		</a:t>
            </a:r>
            <a:r>
              <a:rPr kumimoji="0" lang="en-US" sz="16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efficiency.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4.      However, the process may cause undesirable chemical reactions that can 		</a:t>
            </a:r>
            <a:r>
              <a:rPr kumimoji="0" lang="en-US" sz="16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alter the desired product.</a:t>
            </a:r>
            <a:endParaRPr kumimoji="0" lang="en-US" sz="16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0" y="1295400"/>
            <a:ext cx="8839200" cy="42780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1" fontAlgn="base" latinLnBrk="0" hangingPunct="1">
              <a:lnSpc>
                <a:spcPct val="100000"/>
              </a:lnSpc>
              <a:spcBef>
                <a:spcPct val="0"/>
              </a:spcBef>
              <a:spcAft>
                <a:spcPct val="0"/>
              </a:spcAft>
              <a:buClrTx/>
              <a:buSzTx/>
              <a:buFontTx/>
              <a:buAutoNum type="alphaUcPeriod" startAt="7"/>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Biotech Revolution: Microbial Cell-Surface Display (</a:t>
            </a:r>
            <a:r>
              <a:rPr kumimoji="0" lang="en-US" sz="1600" b="1" i="0" u="sng" strike="noStrike" cap="none" normalizeH="0" baseline="0" dirty="0" smtClean="0">
                <a:ln>
                  <a:noFill/>
                </a:ln>
                <a:solidFill>
                  <a:schemeClr val="tx1"/>
                </a:solidFill>
                <a:effectLst/>
                <a:latin typeface="Palatino Linotype" pitchFamily="18" charset="0"/>
                <a:ea typeface="Times New Roman" pitchFamily="18" charset="0"/>
                <a:cs typeface="Times"/>
              </a:rPr>
              <a:t>Figure 5.4</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a:t>
            </a:r>
          </a:p>
          <a:p>
            <a:pPr marL="342900" marR="0" lvl="0" indent="-342900" algn="l" defTabSz="914400" rtl="0" eaLnBrk="1" fontAlgn="base" latinLnBrk="0" hangingPunct="1">
              <a:lnSpc>
                <a:spcPct val="100000"/>
              </a:lnSpc>
              <a:spcBef>
                <a:spcPct val="0"/>
              </a:spcBef>
              <a:spcAft>
                <a:spcPct val="0"/>
              </a:spcAft>
              <a:buClrTx/>
              <a:buSzTx/>
              <a:tabLst/>
            </a:pP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1.      New technology in which foreign proteins are displayed on the surface of 	 	</a:t>
            </a:r>
            <a:r>
              <a:rPr kumimoji="0" lang="en-US" sz="16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microbial or yeast cells by anchoring them to cell-surface proteins.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2.      The protein to be displayed is called the “passenger protein,” and the anchoring 	</a:t>
            </a:r>
            <a:r>
              <a:rPr kumimoji="0" lang="en-US" sz="16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protein is called the “carrier protein.”</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3.      May be applied to:</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a)     Live vaccine development by exposing antigens on weakened bacteria.</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b)     Antibody production by expressing surface antigens to the immune 		        system.</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c)      </a:t>
            </a:r>
            <a:r>
              <a:rPr kumimoji="0" lang="en-US" sz="1600" b="0" i="0" u="none" strike="noStrike" cap="none" normalizeH="0" baseline="0" dirty="0" err="1" smtClean="0">
                <a:ln>
                  <a:noFill/>
                </a:ln>
                <a:solidFill>
                  <a:schemeClr val="tx1"/>
                </a:solidFill>
                <a:effectLst/>
                <a:latin typeface="Palatino Linotype" pitchFamily="18" charset="0"/>
                <a:ea typeface="Times New Roman" pitchFamily="18" charset="0"/>
                <a:cs typeface="Times"/>
              </a:rPr>
              <a:t>Bioadsorbents</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to remove hazardous chemicals and heavy metals.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d)     Bioconversions using whole-cell biocatalysts with anchored, 			         immobilized enzymes.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e)     Signal-sensitive receptors or components for diagnostic applications in 		        medicine or to monitor substances in the environment.</a:t>
            </a:r>
            <a:endParaRPr kumimoji="0" lang="en-US" sz="16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609600" y="228600"/>
            <a:ext cx="7810500" cy="6200775"/>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152400" y="867489"/>
            <a:ext cx="8686800" cy="43396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00050" marR="0" lvl="0" indent="-400050" algn="l" defTabSz="914400" rtl="0" eaLnBrk="1" fontAlgn="base" latinLnBrk="0" hangingPunct="1">
              <a:lnSpc>
                <a:spcPct val="100000"/>
              </a:lnSpc>
              <a:spcBef>
                <a:spcPct val="0"/>
              </a:spcBef>
              <a:spcAft>
                <a:spcPct val="0"/>
              </a:spcAft>
              <a:buClrTx/>
              <a:buSzTx/>
              <a:buFontTx/>
              <a:buAutoNum type="romanUcPeriod" startAt="5"/>
              <a:tabLst/>
            </a:pPr>
            <a:r>
              <a:rPr kumimoji="0" lang="en-US" b="1" i="0" u="none" strike="noStrike" cap="none" normalizeH="0" baseline="0" dirty="0" smtClean="0">
                <a:ln>
                  <a:noFill/>
                </a:ln>
                <a:solidFill>
                  <a:schemeClr val="tx1"/>
                </a:solidFill>
                <a:effectLst/>
                <a:latin typeface="Palatino Linotype" pitchFamily="18" charset="0"/>
                <a:ea typeface="Times New Roman" pitchFamily="18" charset="0"/>
                <a:cs typeface="Times"/>
              </a:rPr>
              <a:t>Microorganisms and Agriculture</a:t>
            </a:r>
            <a:endParaRPr kumimoji="0" lang="en-US" sz="1600" b="1"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400050" marR="0" lvl="0" indent="-400050" algn="l" defTabSz="914400" rtl="0" eaLnBrk="1" fontAlgn="base" latinLnBrk="0" hangingPunct="1">
              <a:lnSpc>
                <a:spcPct val="100000"/>
              </a:lnSpc>
              <a:spcBef>
                <a:spcPct val="0"/>
              </a:spcBef>
              <a:spcAft>
                <a:spcPct val="0"/>
              </a:spcAft>
              <a:buClrTx/>
              <a:buSzTx/>
              <a:buFontTx/>
              <a:buAutoNum type="romanUcPeriod" startAt="5"/>
              <a:tabLst/>
            </a:pPr>
            <a:endParaRPr kumimoji="0" lang="en-US" b="1" i="0" u="none" strike="noStrike" cap="none" normalizeH="0" baseline="0" dirty="0" smtClean="0">
              <a:ln>
                <a:noFill/>
              </a:ln>
              <a:solidFill>
                <a:schemeClr val="tx1"/>
              </a:solidFill>
              <a:effectLst/>
              <a:latin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AutoNum type="alphaUcPeriod"/>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Ice-Nucleating Bacteria.</a:t>
            </a:r>
          </a:p>
          <a:p>
            <a:pPr marL="342900" marR="0" lvl="0" indent="-342900" algn="l" defTabSz="914400" rtl="0" eaLnBrk="0" fontAlgn="base" latinLnBrk="0" hangingPunct="0">
              <a:lnSpc>
                <a:spcPct val="100000"/>
              </a:lnSpc>
              <a:spcBef>
                <a:spcPct val="0"/>
              </a:spcBef>
              <a:spcAft>
                <a:spcPct val="0"/>
              </a:spcAft>
              <a:buClrTx/>
              <a:buSzTx/>
              <a:tabLst/>
            </a:pP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1.      Frost injury can result when ice crystals form in cells or between cells, 		         rupturing cells and causing plants to be limp and soggy.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2.      At least 10 species of bacteria have been found to promote crystal formation at 	</a:t>
            </a:r>
            <a:r>
              <a:rPr kumimoji="0" lang="en-US" sz="16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temperatures above 50C, including </a:t>
            </a:r>
            <a:r>
              <a:rPr kumimoji="0" lang="en-US" sz="1600" b="0" i="1" u="none" strike="noStrike" cap="none" normalizeH="0" baseline="0" dirty="0" smtClean="0">
                <a:ln>
                  <a:noFill/>
                </a:ln>
                <a:solidFill>
                  <a:schemeClr val="tx1"/>
                </a:solidFill>
                <a:effectLst/>
                <a:latin typeface="Palatino Linotype" pitchFamily="18" charset="0"/>
                <a:ea typeface="Times New Roman" pitchFamily="18" charset="0"/>
                <a:cs typeface="Times"/>
              </a:rPr>
              <a:t>Pseudomonas </a:t>
            </a:r>
            <a:r>
              <a:rPr kumimoji="0" lang="en-US" sz="1600" b="0" i="1" u="none" strike="noStrike" cap="none" normalizeH="0" baseline="0" dirty="0" err="1" smtClean="0">
                <a:ln>
                  <a:noFill/>
                </a:ln>
                <a:solidFill>
                  <a:schemeClr val="tx1"/>
                </a:solidFill>
                <a:effectLst/>
                <a:latin typeface="Palatino Linotype" pitchFamily="18" charset="0"/>
                <a:ea typeface="Times New Roman" pitchFamily="18" charset="0"/>
                <a:cs typeface="Times"/>
              </a:rPr>
              <a:t>syringae</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3.      </a:t>
            </a:r>
            <a:r>
              <a:rPr kumimoji="0" lang="en-US" sz="1600" b="0" i="1" u="none" strike="noStrike" cap="none" normalizeH="0" baseline="0" dirty="0" smtClean="0">
                <a:ln>
                  <a:noFill/>
                </a:ln>
                <a:solidFill>
                  <a:schemeClr val="tx1"/>
                </a:solidFill>
                <a:effectLst/>
                <a:latin typeface="Palatino Linotype" pitchFamily="18" charset="0"/>
                <a:ea typeface="Times New Roman" pitchFamily="18" charset="0"/>
                <a:cs typeface="Times"/>
              </a:rPr>
              <a:t>P. </a:t>
            </a:r>
            <a:r>
              <a:rPr kumimoji="0" lang="en-US" sz="1600" b="0" i="1" u="none" strike="noStrike" cap="none" normalizeH="0" baseline="0" dirty="0" err="1" smtClean="0">
                <a:ln>
                  <a:noFill/>
                </a:ln>
                <a:solidFill>
                  <a:schemeClr val="tx1"/>
                </a:solidFill>
                <a:effectLst/>
                <a:latin typeface="Palatino Linotype" pitchFamily="18" charset="0"/>
                <a:ea typeface="Times New Roman" pitchFamily="18" charset="0"/>
                <a:cs typeface="Times"/>
              </a:rPr>
              <a:t>syringae</a:t>
            </a:r>
            <a:r>
              <a:rPr kumimoji="0" lang="en-US" sz="1600" b="0" i="1" u="none" strike="noStrike" cap="none" normalizeH="0" baseline="0" dirty="0" smtClean="0">
                <a:ln>
                  <a:noFill/>
                </a:ln>
                <a:solidFill>
                  <a:schemeClr val="tx1"/>
                </a:solidFill>
                <a:effectLst/>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has had its ice-forming gene (called “Ina”) deleted and the modified 	         bacteria was tested on strawberry and tomato plants in 1987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a:t>
            </a:r>
            <a:r>
              <a:rPr kumimoji="0" lang="en-US" sz="16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a:t>
            </a:r>
            <a:r>
              <a:rPr kumimoji="0" lang="en-US" sz="1600" b="1" i="0" u="sng" strike="noStrike" cap="none" normalizeH="0" baseline="0" dirty="0" smtClean="0">
                <a:ln>
                  <a:noFill/>
                </a:ln>
                <a:solidFill>
                  <a:schemeClr val="tx1"/>
                </a:solidFill>
                <a:effectLst/>
                <a:latin typeface="Palatino Linotype" pitchFamily="18" charset="0"/>
                <a:ea typeface="Times New Roman" pitchFamily="18" charset="0"/>
                <a:cs typeface="Times"/>
              </a:rPr>
              <a:t>Figure 5.5 &amp;5.6</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4.      In 1992, Frost Technologies registered with the EPA a mixture of two species of 	</a:t>
            </a:r>
            <a:r>
              <a:rPr kumimoji="0" lang="en-US" sz="16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“ice-minus” bacteria under the trade name </a:t>
            </a:r>
            <a:r>
              <a:rPr kumimoji="0" lang="en-US" sz="1600" b="0" i="0" u="none" strike="noStrike" cap="none" normalizeH="0" baseline="0" dirty="0" err="1" smtClean="0">
                <a:ln>
                  <a:noFill/>
                </a:ln>
                <a:solidFill>
                  <a:schemeClr val="tx1"/>
                </a:solidFill>
                <a:effectLst/>
                <a:latin typeface="Palatino Linotype" pitchFamily="18" charset="0"/>
                <a:ea typeface="Times New Roman" pitchFamily="18" charset="0"/>
                <a:cs typeface="Times"/>
              </a:rPr>
              <a:t>Frostban</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B, but was not able to 	   	</a:t>
            </a:r>
            <a:r>
              <a:rPr kumimoji="0" lang="en-US" sz="16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complete the process due to the high cost of registration and testing.</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5.      Applications of ice-nucleation technology could include snowmaking, freeze-	         concentration to preserve flavors, and using the ice-nucleating gene as a 	  	</a:t>
            </a:r>
            <a:r>
              <a:rPr kumimoji="0" lang="en-US" sz="16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reporter. </a:t>
            </a:r>
            <a:endParaRPr kumimoji="0" lang="en-US" sz="16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28600" y="1189390"/>
            <a:ext cx="8610600" cy="36625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00050" marR="0" lvl="0" indent="-400050" algn="l" defTabSz="914400" rtl="0" eaLnBrk="1" fontAlgn="base" latinLnBrk="0" hangingPunct="1">
              <a:lnSpc>
                <a:spcPct val="100000"/>
              </a:lnSpc>
              <a:spcBef>
                <a:spcPct val="0"/>
              </a:spcBef>
              <a:spcAft>
                <a:spcPct val="0"/>
              </a:spcAft>
              <a:buClrTx/>
              <a:buSzTx/>
              <a:buFontTx/>
              <a:buAutoNum type="romanUcPeriod"/>
              <a:tabLst/>
            </a:pPr>
            <a:r>
              <a:rPr kumimoji="0" lang="en-US" b="0" i="0" u="none" strike="noStrike" cap="none" normalizeH="0" baseline="0" dirty="0" smtClean="0">
                <a:ln>
                  <a:noFill/>
                </a:ln>
                <a:solidFill>
                  <a:schemeClr val="tx1"/>
                </a:solidFill>
                <a:effectLst/>
                <a:latin typeface="Palatino Linotype" pitchFamily="18" charset="0"/>
                <a:ea typeface="Times New Roman" pitchFamily="18" charset="0"/>
                <a:cs typeface="Times"/>
              </a:rPr>
              <a:t>Commercial Production of Microorganisms</a:t>
            </a:r>
          </a:p>
          <a:p>
            <a:pPr marL="400050" marR="0" lvl="0" indent="-400050" algn="l" defTabSz="914400" rtl="0" eaLnBrk="1" fontAlgn="base" latinLnBrk="0" hangingPunct="1">
              <a:lnSpc>
                <a:spcPct val="100000"/>
              </a:lnSpc>
              <a:spcBef>
                <a:spcPct val="0"/>
              </a:spcBef>
              <a:spcAft>
                <a:spcPct val="0"/>
              </a:spcAft>
              <a:buClrTx/>
              <a:buSzTx/>
              <a:tabLst/>
            </a:pPr>
            <a:endParaRPr kumimoji="0" lang="en-US"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A.     Commercial fermentation is performed in two ways:</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1.      Any process that produces bacteria and fungi as the end product.</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2.      Biotransformation, which is transforming a compound added to the fermentation medium 	into a commercially valuable compound.</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smtClean="0">
                <a:latin typeface="Palatino Linotype" pitchFamily="18" charset="0"/>
                <a:ea typeface="Times New Roman" pitchFamily="18" charset="0"/>
                <a:cs typeface="Times"/>
              </a:rPr>
              <a:t>          </a:t>
            </a:r>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smtClean="0">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Most fermentations require several things:</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a)     Sterilization of the fermentation vessel and associated equipment. </a:t>
            </a:r>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b)     Preparation and sterilization of the culture medium.</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c)      Preparation of a pure cell culture for inoculation of the medium in the fermentation</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vessel.</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d)     Cell growth and synthesis of the desired product under a specific set of conditions.</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e)     Product extraction and purification, or cell collection.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f)      Disposal of expended medium and cells, and the cleaning of the bioreactor and 	  	         equipment.</a:t>
            </a:r>
            <a:r>
              <a:rPr kumimoji="0" lang="en-US" sz="1400" b="0" i="0" u="none" strike="noStrike" cap="none" normalizeH="0" baseline="0" dirty="0" smtClean="0">
                <a:ln>
                  <a:noFill/>
                </a:ln>
                <a:solidFill>
                  <a:schemeClr val="tx1"/>
                </a:solidFill>
                <a:effectLst/>
                <a:latin typeface="Arial" pitchFamily="34" charset="0"/>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3124200" y="228600"/>
            <a:ext cx="3190875" cy="6467475"/>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228600" y="1816100"/>
            <a:ext cx="8686800" cy="3225800"/>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ChangeArrowheads="1"/>
          </p:cNvSpPr>
          <p:nvPr/>
        </p:nvSpPr>
        <p:spPr bwMode="auto">
          <a:xfrm>
            <a:off x="228600" y="609600"/>
            <a:ext cx="8458200" cy="42780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AutoNum type="alphaUcPeriod" startAt="2"/>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Microbial Pesticides</a:t>
            </a:r>
          </a:p>
          <a:p>
            <a:pPr marL="0" marR="0" lvl="0" indent="457200" algn="l" defTabSz="914400" rtl="0" eaLnBrk="1" fontAlgn="base" latinLnBrk="0" hangingPunct="1">
              <a:lnSpc>
                <a:spcPct val="100000"/>
              </a:lnSpc>
              <a:spcBef>
                <a:spcPct val="0"/>
              </a:spcBef>
              <a:spcAft>
                <a:spcPct val="0"/>
              </a:spcAft>
              <a:buClrTx/>
              <a:buSzTx/>
              <a:buFontTx/>
              <a:buAutoNum type="alphaUcPeriod" startAt="2"/>
              <a:tabLst/>
            </a:pPr>
            <a:endParaRPr kumimoji="0" lang="en-US" sz="1600" b="0" i="0" u="none" strike="noStrike" cap="none" normalizeH="0" baseline="0" dirty="0" smtClean="0">
              <a:ln>
                <a:noFill/>
              </a:ln>
              <a:solidFill>
                <a:schemeClr val="tx1"/>
              </a:solidFill>
              <a:effectLst/>
              <a:latin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1.      Chemical pesticides such as DDT have been used since the 1940s to control insect</a:t>
            </a:r>
            <a:endParaRPr kumimoji="0" lang="en-US" sz="1600" b="0" i="0" u="none" strike="noStrike" cap="none" normalizeH="0" baseline="0" dirty="0" smtClean="0">
              <a:ln>
                <a:noFill/>
              </a:ln>
              <a:solidFill>
                <a:schemeClr val="tx1"/>
              </a:solidFill>
              <a:effectLst/>
              <a:latin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populations on crops. DDT was used in large amounts and is harmful to the 	environment, as well as the development of resistance to DDT.</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2.      To provide alternatives to DDT, scientists have researched using microorganisms 	and insect viruses as biodegradable insecticides that are insect-specific.</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3.      Microbial and viral pesticides are proteins that rapidly break down naturally, and 	the genes are being researched to possibly place into hosts such as plants.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4.      Concerns range from whether beneficial insects might be killed to whether genes 	can be transferred to other organisms.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5.      Examples of genetically engineered plants include </a:t>
            </a:r>
            <a:r>
              <a:rPr kumimoji="0" lang="en-US" sz="1600" b="0" i="0" u="none" strike="noStrike" cap="none" normalizeH="0" baseline="0" dirty="0" err="1" smtClean="0">
                <a:ln>
                  <a:noFill/>
                </a:ln>
                <a:solidFill>
                  <a:schemeClr val="tx1"/>
                </a:solidFill>
                <a:effectLst/>
                <a:latin typeface="Palatino Linotype" pitchFamily="18" charset="0"/>
                <a:ea typeface="Times New Roman" pitchFamily="18" charset="0"/>
                <a:cs typeface="Times"/>
              </a:rPr>
              <a:t>Bollgard</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Insect-Protected 	Cotton, produced by Monsanto.</a:t>
            </a:r>
            <a:r>
              <a:rPr kumimoji="0" lang="en-US" sz="900" b="0" i="0" u="none" strike="noStrike" cap="none" normalizeH="0" baseline="0" dirty="0" smtClean="0">
                <a:ln>
                  <a:noFill/>
                </a:ln>
                <a:solidFill>
                  <a:schemeClr val="tx1"/>
                </a:solidFill>
                <a:effectLst/>
                <a:latin typeface="Arial" pitchFamily="34" charset="0"/>
              </a:rPr>
              <a:t> </a:t>
            </a:r>
            <a:endParaRPr kumimoji="0" lang="en-US" sz="18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ChangeArrowheads="1"/>
          </p:cNvSpPr>
          <p:nvPr/>
        </p:nvSpPr>
        <p:spPr bwMode="auto">
          <a:xfrm>
            <a:off x="0" y="672323"/>
            <a:ext cx="9144000" cy="5416674"/>
          </a:xfrm>
          <a:prstGeom prst="rect">
            <a:avLst/>
          </a:prstGeom>
          <a:noFill/>
          <a:ln w="9525">
            <a:noFill/>
            <a:miter lim="800000"/>
            <a:headEnd/>
            <a:tailEnd/>
          </a:ln>
          <a:effectLst/>
        </p:spPr>
        <p:txBody>
          <a:bodyPr vert="horz" wrap="square" lIns="685584" tIns="431664" rIns="1002984" bIns="177744"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6.      </a:t>
            </a:r>
            <a:r>
              <a:rPr kumimoji="0" lang="en-US" sz="1600" b="0" i="1" u="none" strike="noStrike" cap="none" normalizeH="0" baseline="0" dirty="0" smtClean="0">
                <a:ln>
                  <a:noFill/>
                </a:ln>
                <a:solidFill>
                  <a:schemeClr val="tx1"/>
                </a:solidFill>
                <a:effectLst/>
                <a:latin typeface="Palatino Linotype" pitchFamily="18" charset="0"/>
                <a:ea typeface="Times New Roman" pitchFamily="18" charset="0"/>
                <a:cs typeface="Times"/>
              </a:rPr>
              <a:t>Bacillus </a:t>
            </a:r>
            <a:r>
              <a:rPr kumimoji="0" lang="en-US" sz="1600" b="0" i="1" u="none" strike="noStrike" cap="none" normalizeH="0" baseline="0" dirty="0" err="1" smtClean="0">
                <a:ln>
                  <a:noFill/>
                </a:ln>
                <a:solidFill>
                  <a:schemeClr val="tx1"/>
                </a:solidFill>
                <a:effectLst/>
                <a:latin typeface="Palatino Linotype" pitchFamily="18" charset="0"/>
                <a:ea typeface="Times New Roman" pitchFamily="18" charset="0"/>
                <a:cs typeface="Times"/>
              </a:rPr>
              <a:t>thuringiensis</a:t>
            </a:r>
            <a:r>
              <a:rPr kumimoji="0" lang="en-US" sz="1600" b="0" i="1" u="none" strike="noStrike" cap="none" normalizeH="0" baseline="0" dirty="0" smtClean="0">
                <a:ln>
                  <a:noFill/>
                </a:ln>
                <a:solidFill>
                  <a:schemeClr val="tx1"/>
                </a:solidFill>
                <a:effectLst/>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(Bt) (</a:t>
            </a:r>
            <a:r>
              <a:rPr kumimoji="0" lang="en-US" sz="1600" b="1" i="0" u="sng" strike="noStrike" cap="none" normalizeH="0" baseline="0" dirty="0" smtClean="0">
                <a:ln>
                  <a:noFill/>
                </a:ln>
                <a:solidFill>
                  <a:schemeClr val="tx1"/>
                </a:solidFill>
                <a:effectLst/>
                <a:latin typeface="Palatino Linotype" pitchFamily="18" charset="0"/>
                <a:ea typeface="Times New Roman" pitchFamily="18" charset="0"/>
                <a:cs typeface="Times"/>
              </a:rPr>
              <a:t>Figures 5.7 and 5.8</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a)     A soil bacterium that produces proteins called “δ-</a:t>
            </a:r>
            <a:r>
              <a:rPr kumimoji="0" lang="en-US" sz="1400" b="0" i="0" u="none" strike="noStrike" cap="none" normalizeH="0" baseline="0" dirty="0" err="1" smtClean="0">
                <a:ln>
                  <a:noFill/>
                </a:ln>
                <a:solidFill>
                  <a:schemeClr val="tx1"/>
                </a:solidFill>
                <a:effectLst/>
                <a:latin typeface="Palatino Linotype" pitchFamily="18" charset="0"/>
                <a:ea typeface="Times New Roman" pitchFamily="18" charset="0"/>
                <a:cs typeface="Times"/>
              </a:rPr>
              <a:t>endotoxins</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(also 		</a:t>
            </a:r>
            <a:r>
              <a:rPr kumimoji="0" lang="en-US" sz="14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called “insecticidal crystal proteins,” or ICPs), which are toxic to insects 	  	        that eat the bacteria.</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b)     The Bt toxin does not harm mammals, fish, or birds, and the spore 	  	</a:t>
            </a:r>
            <a:r>
              <a:rPr kumimoji="0" lang="en-US" sz="14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form of the bacteria has been sprayed on plants for over thirty years.</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c)      Genes for Bt toxin have been inserted into other bacteria that colonize the leaf, 	</a:t>
            </a:r>
            <a:r>
              <a:rPr kumimoji="0" lang="en-US" sz="14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as well as into the plants themselves.</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d)     Over fifty subspecies of </a:t>
            </a:r>
            <a:r>
              <a:rPr kumimoji="0" lang="en-US" sz="1400" b="0" i="1" u="none" strike="noStrike" cap="none" normalizeH="0" baseline="0" dirty="0" smtClean="0">
                <a:ln>
                  <a:noFill/>
                </a:ln>
                <a:solidFill>
                  <a:schemeClr val="tx1"/>
                </a:solidFill>
                <a:effectLst/>
                <a:latin typeface="Palatino Linotype" pitchFamily="18" charset="0"/>
                <a:ea typeface="Times New Roman" pitchFamily="18" charset="0"/>
                <a:cs typeface="Times"/>
              </a:rPr>
              <a:t>B. </a:t>
            </a:r>
            <a:r>
              <a:rPr kumimoji="0" lang="en-US" sz="1400" b="0" i="1" u="none" strike="noStrike" cap="none" normalizeH="0" baseline="0" dirty="0" err="1" smtClean="0">
                <a:ln>
                  <a:noFill/>
                </a:ln>
                <a:solidFill>
                  <a:schemeClr val="tx1"/>
                </a:solidFill>
                <a:effectLst/>
                <a:latin typeface="Palatino Linotype" pitchFamily="18" charset="0"/>
                <a:ea typeface="Times New Roman" pitchFamily="18" charset="0"/>
                <a:cs typeface="Times"/>
              </a:rPr>
              <a:t>thuringiensis</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each with unique insecticidal 	 	</a:t>
            </a:r>
            <a:r>
              <a:rPr kumimoji="0" lang="en-US" sz="14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properties.</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e)     Insects ingest the bacteria, and the insecticidal protein is activated 		        by the enzymes of the insect’s digestive system. The protein paralyzes 	   	        the insect’s gut and eventually the entire insect, causing death within 	   	</a:t>
            </a:r>
            <a:r>
              <a:rPr kumimoji="0" lang="en-US" sz="14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three to five days.</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f)      The toxin does not last for very long in the environment, which is 		</a:t>
            </a:r>
            <a:r>
              <a:rPr kumimoji="0" lang="en-US" sz="14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why resistance does not develop.</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g)     The toxin’s genes have been studied extensively, and recombinant 		</a:t>
            </a:r>
            <a:r>
              <a:rPr kumimoji="0" lang="en-US" sz="14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DNA technology may possibly create fusion proteins using multiple 		</a:t>
            </a:r>
            <a:r>
              <a:rPr kumimoji="0" lang="en-US" sz="14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genes that may be effective on other harmful insects.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h)     The Bt toxin allows for less chemical pesticide use, but insects can 		</a:t>
            </a:r>
            <a:r>
              <a:rPr kumimoji="0" lang="en-US" sz="14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also develop resistance, so precautions need to be made to be sure that 		</a:t>
            </a:r>
            <a:r>
              <a:rPr kumimoji="0" lang="en-US" sz="14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insecticide resistance does not occur.</a:t>
            </a:r>
            <a:r>
              <a:rPr kumimoji="0" lang="en-US" sz="1400" b="0" i="0" u="none" strike="noStrike" cap="none" normalizeH="0" baseline="0" dirty="0" smtClean="0">
                <a:ln>
                  <a:noFill/>
                </a:ln>
                <a:solidFill>
                  <a:schemeClr val="tx1"/>
                </a:solidFill>
                <a:effectLst/>
                <a:latin typeface="Arial" pitchFamily="34" charset="0"/>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228600" y="457200"/>
            <a:ext cx="4433888" cy="3698875"/>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cstate="print"/>
          <a:srcRect/>
          <a:stretch>
            <a:fillRect/>
          </a:stretch>
        </p:blipFill>
        <p:spPr bwMode="auto">
          <a:xfrm>
            <a:off x="4876800" y="2438400"/>
            <a:ext cx="4043363" cy="3881438"/>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52400" y="1143000"/>
            <a:ext cx="8839200" cy="4324350"/>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ChangeArrowheads="1"/>
          </p:cNvSpPr>
          <p:nvPr/>
        </p:nvSpPr>
        <p:spPr bwMode="auto">
          <a:xfrm>
            <a:off x="152400" y="363887"/>
            <a:ext cx="8763000"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7.      </a:t>
            </a:r>
            <a:r>
              <a:rPr kumimoji="0" lang="en-US" sz="1600" b="0" i="0" u="none" strike="noStrike" cap="none" normalizeH="0" baseline="0" dirty="0" err="1" smtClean="0">
                <a:ln>
                  <a:noFill/>
                </a:ln>
                <a:solidFill>
                  <a:schemeClr val="tx1"/>
                </a:solidFill>
                <a:effectLst/>
                <a:latin typeface="Palatino Linotype" pitchFamily="18" charset="0"/>
                <a:ea typeface="Times New Roman" pitchFamily="18" charset="0"/>
                <a:cs typeface="Times"/>
              </a:rPr>
              <a:t>Baculoviruses</a:t>
            </a:r>
            <a:r>
              <a:rPr lang="en-US" sz="1600" dirty="0" smtClean="0">
                <a:latin typeface="Palatino Linotype" pitchFamily="18" charset="0"/>
                <a:ea typeface="Times New Roman" pitchFamily="18" charset="0"/>
                <a:cs typeface="Times"/>
              </a:rPr>
              <a:t> (</a:t>
            </a:r>
            <a:r>
              <a:rPr lang="en-US" sz="1600" b="1" u="sng" dirty="0" smtClean="0">
                <a:latin typeface="Palatino Linotype" pitchFamily="18" charset="0"/>
                <a:ea typeface="Times New Roman" pitchFamily="18" charset="0"/>
                <a:cs typeface="Times"/>
              </a:rPr>
              <a:t>Fig 5.10</a:t>
            </a:r>
            <a:r>
              <a:rPr lang="en-US" sz="1600" dirty="0" smtClean="0">
                <a:latin typeface="Palatino Linotype" pitchFamily="18" charset="0"/>
                <a:ea typeface="Times New Roman" pitchFamily="18" charset="0"/>
                <a:cs typeface="Times"/>
              </a:rPr>
              <a:t>)</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a)     Infect mostly larval stages of insects, which are the most harmful to plants.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b)     Very specific to insect, and do not infect other species.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c)      The virus DNA enters gut epithelial cells, causing the virus to replicate and 	  	</a:t>
            </a:r>
            <a:r>
              <a:rPr kumimoji="0" lang="en-US" sz="16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eventually infect all of the cells inside of the insect.</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d)     Engineered viruses may be an alternative to chemicals, but the virus takes up to 	</a:t>
            </a:r>
            <a:r>
              <a:rPr kumimoji="0" lang="en-US" sz="16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several days to kill an insect, when the insect can still feed on plants.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e)     Possibly transfer other toxin genes to the virus, to enhance virulence and 	  	</a:t>
            </a:r>
            <a:r>
              <a:rPr kumimoji="0" lang="en-US" sz="16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increase virus effectiveness.</a:t>
            </a:r>
            <a:r>
              <a:rPr kumimoji="0" lang="en-US" sz="1600" b="0" i="0" u="none" strike="noStrike" cap="none" normalizeH="0" baseline="0" dirty="0" smtClean="0">
                <a:ln>
                  <a:noFill/>
                </a:ln>
                <a:solidFill>
                  <a:schemeClr val="tx1"/>
                </a:solidFill>
                <a:effectLst/>
                <a:latin typeface="Arial" pitchFamily="34" charset="0"/>
              </a:rPr>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1981200" y="228600"/>
            <a:ext cx="4714875" cy="6424613"/>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304800"/>
            <a:ext cx="9144000" cy="55707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Palatino Linotype" pitchFamily="18" charset="0"/>
                <a:ea typeface="Times New Roman" pitchFamily="18" charset="0"/>
                <a:cs typeface="Times"/>
              </a:rPr>
              <a:t>VI.      Bioremediation</a:t>
            </a:r>
            <a:endParaRPr kumimoji="0" lang="en-US" sz="2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A.     Biodegradation is the natural process where bacteria and fungi can break down 	hydrocarbons, producing carbon dioxide, water, and inert molecules. Bacteria, 	</a:t>
            </a:r>
            <a:r>
              <a:rPr kumimoji="0" lang="en-US" sz="1600" b="0" i="0" u="none" strike="noStrike" cap="none" normalizeH="0" baseline="0" dirty="0" err="1" smtClean="0">
                <a:ln>
                  <a:noFill/>
                </a:ln>
                <a:solidFill>
                  <a:schemeClr val="tx1"/>
                </a:solidFill>
                <a:effectLst/>
                <a:latin typeface="Palatino Linotype" pitchFamily="18" charset="0"/>
                <a:ea typeface="Times New Roman" pitchFamily="18" charset="0"/>
                <a:cs typeface="Times"/>
              </a:rPr>
              <a:t>cyanobacteria</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and filamentous fungi can break down hydrocarbons.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B.     Bioremediation is the process of reclaiming or cleaning up contaminated sites using</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microorganisms to remove or degrade toxic wastes and pollutants. C.     Involves two 	major methods: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1.      The use of nutrients to encourage growth and enhance the activity of 		bacteria already present in the soil or water. The natural breakdown of 			hydrocarbons is accelerated by adding fertilizer (and sometimes trace metals 		and other micronutrients as well as microorganisms), to provide a source of 		nitrogen and phosphorus that may be in low amounts in the natural 			environment.</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2.      The addition of new bacteria to the polluted site. The majority of 			bioremediation applications use naturally occurring microorganisms to clean 		up wastes, although genetically engineered microorganisms are being tested. 		Sometimes by-products resulting from microbial breakdown of wastes can be 		used for applications such as energy production.</a:t>
            </a:r>
            <a:endParaRPr kumimoji="0" lang="en-US" sz="16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ChangeArrowheads="1"/>
          </p:cNvSpPr>
          <p:nvPr/>
        </p:nvSpPr>
        <p:spPr bwMode="auto">
          <a:xfrm>
            <a:off x="228600" y="1009962"/>
            <a:ext cx="876300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D.     </a:t>
            </a:r>
            <a:r>
              <a:rPr kumimoji="0" lang="en-US" sz="1600" b="0" i="0" u="none" strike="noStrike" cap="none" normalizeH="0" baseline="0" dirty="0" err="1" smtClean="0">
                <a:ln>
                  <a:noFill/>
                </a:ln>
                <a:solidFill>
                  <a:schemeClr val="tx1"/>
                </a:solidFill>
                <a:effectLst/>
                <a:latin typeface="Palatino Linotype" pitchFamily="18" charset="0"/>
                <a:ea typeface="Times New Roman" pitchFamily="18" charset="0"/>
                <a:cs typeface="Times"/>
              </a:rPr>
              <a:t>Xenobiotics</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are chemicals such as crude oil, benzene, and PCBs, which can persist in the 	environment and poison wildlife and humans. Many of these chemicals are in the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environment due to industrial processes and other activities, and the removal of the 	chemicals is a formidable challenge. </a:t>
            </a:r>
            <a:endParaRPr kumimoji="0" lang="en-US" sz="16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152400" y="762000"/>
            <a:ext cx="8839200" cy="418576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B.     Industrial </a:t>
            </a:r>
            <a:r>
              <a:rPr kumimoji="0" lang="en-US" sz="1400" b="0" i="0" u="none" strike="noStrike" cap="none" normalizeH="0" baseline="0" dirty="0" err="1" smtClean="0">
                <a:ln>
                  <a:noFill/>
                </a:ln>
                <a:solidFill>
                  <a:schemeClr val="tx1"/>
                </a:solidFill>
                <a:effectLst/>
                <a:latin typeface="Palatino Linotype" pitchFamily="18" charset="0"/>
                <a:ea typeface="Times New Roman" pitchFamily="18" charset="0"/>
                <a:cs typeface="Times"/>
              </a:rPr>
              <a:t>Fermenters</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1.      Also called “bioreactors,” these are sterile machines that provide proper conditions for cell</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growth, as well as adequate conditions for extraction of products.</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2.      Different kinds of </a:t>
            </a:r>
            <a:r>
              <a:rPr kumimoji="0" lang="en-US" sz="1400" b="0" i="0" u="none" strike="noStrike" cap="none" normalizeH="0" baseline="0" dirty="0" err="1" smtClean="0">
                <a:ln>
                  <a:noFill/>
                </a:ln>
                <a:solidFill>
                  <a:schemeClr val="tx1"/>
                </a:solidFill>
                <a:effectLst/>
                <a:latin typeface="Palatino Linotype" pitchFamily="18" charset="0"/>
                <a:ea typeface="Times New Roman" pitchFamily="18" charset="0"/>
                <a:cs typeface="Times"/>
              </a:rPr>
              <a:t>fermenters</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are available, depending on the application:</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a:latin typeface="Palatino Linotype" pitchFamily="18" charset="0"/>
                <a:ea typeface="Times New Roman" pitchFamily="18" charset="0"/>
                <a:cs typeface="Times"/>
              </a:rPr>
              <a:t>	</a:t>
            </a:r>
            <a:r>
              <a:rPr lang="en-US" sz="1400" dirty="0" smtClean="0">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a)     Stirred tank reactor—most common, relies on an agitator to circulate oxygen.</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b)     Airlift </a:t>
            </a:r>
            <a:r>
              <a:rPr kumimoji="0" lang="en-US" sz="1400" b="0" i="0" u="none" strike="noStrike" cap="none" normalizeH="0" baseline="0" dirty="0" err="1" smtClean="0">
                <a:ln>
                  <a:noFill/>
                </a:ln>
                <a:solidFill>
                  <a:schemeClr val="tx1"/>
                </a:solidFill>
                <a:effectLst/>
                <a:latin typeface="Palatino Linotype" pitchFamily="18" charset="0"/>
                <a:ea typeface="Times New Roman" pitchFamily="18" charset="0"/>
                <a:cs typeface="Times"/>
              </a:rPr>
              <a:t>fermenter</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—supplies oxygen to the culture through an intake valve at the 		        bottom of the culture vessel.</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3.      Products and cells are collected in two ways: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a)     Continuous fermentation—nutrients are fed into the </a:t>
            </a:r>
            <a:r>
              <a:rPr kumimoji="0" lang="en-US" sz="1400" b="0" i="0" u="none" strike="noStrike" cap="none" normalizeH="0" baseline="0" dirty="0" err="1" smtClean="0">
                <a:ln>
                  <a:noFill/>
                </a:ln>
                <a:solidFill>
                  <a:schemeClr val="tx1"/>
                </a:solidFill>
                <a:effectLst/>
                <a:latin typeface="Palatino Linotype" pitchFamily="18" charset="0"/>
                <a:ea typeface="Times New Roman" pitchFamily="18" charset="0"/>
                <a:cs typeface="Times"/>
              </a:rPr>
              <a:t>fermenter</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while an equal 		        volume of products, cells, and medium are collected. Allows continuous culture 		        growth to be maintained for long periods of time.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a:latin typeface="Palatino Linotype" pitchFamily="18" charset="0"/>
                <a:ea typeface="Times New Roman" pitchFamily="18" charset="0"/>
                <a:cs typeface="Times"/>
              </a:rPr>
              <a:t>	</a:t>
            </a:r>
            <a:r>
              <a:rPr lang="en-US" sz="1400" dirty="0" smtClean="0">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b)     Batch culturing—cells, products, and medium are collected after fermentation is 		        completed. Cells and liquid are separated, and the product of interest is extracted 		</a:t>
            </a:r>
            <a:r>
              <a:rPr kumimoji="0" lang="en-US" sz="14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from the liquid or the cells.</a:t>
            </a:r>
            <a:r>
              <a:rPr kumimoji="0" lang="en-US" sz="1400" b="0" i="0" u="none" strike="noStrike" cap="none" normalizeH="0" baseline="0" dirty="0" smtClean="0">
                <a:ln>
                  <a:noFill/>
                </a:ln>
                <a:solidFill>
                  <a:schemeClr val="tx1"/>
                </a:solidFill>
                <a:effectLst/>
                <a:latin typeface="Arial" pitchFamily="34" charset="0"/>
              </a:rPr>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ChangeArrowheads="1"/>
          </p:cNvSpPr>
          <p:nvPr/>
        </p:nvSpPr>
        <p:spPr bwMode="auto">
          <a:xfrm>
            <a:off x="228600" y="308166"/>
            <a:ext cx="8610600" cy="40318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74638" algn="l" defTabSz="914400" rtl="0" eaLnBrk="1" fontAlgn="base" latinLnBrk="0" hangingPunct="1">
              <a:lnSpc>
                <a:spcPct val="100000"/>
              </a:lnSpc>
              <a:spcBef>
                <a:spcPct val="0"/>
              </a:spcBef>
              <a:spcAft>
                <a:spcPct val="0"/>
              </a:spcAft>
              <a:buClrTx/>
              <a:buSzTx/>
              <a:buFontTx/>
              <a:buAutoNum type="alphaUcPeriod" startAt="5"/>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charset="0"/>
              </a:rPr>
              <a:t>Oil Spills</a:t>
            </a:r>
          </a:p>
          <a:p>
            <a:pPr marL="0" marR="0" lvl="0" indent="274638" algn="l" defTabSz="914400" rtl="0" eaLnBrk="1" fontAlgn="base" latinLnBrk="0" hangingPunct="1">
              <a:lnSpc>
                <a:spcPct val="100000"/>
              </a:lnSpc>
              <a:spcBef>
                <a:spcPct val="0"/>
              </a:spcBef>
              <a:spcAft>
                <a:spcPct val="0"/>
              </a:spcAft>
              <a:buClrTx/>
              <a:buSzTx/>
              <a:tabLst/>
            </a:pPr>
            <a:endParaRPr kumimoji="0" lang="en-US" sz="1600" b="0" i="0" u="none" strike="noStrike" cap="none" normalizeH="0" baseline="0" dirty="0" smtClean="0">
              <a:ln>
                <a:noFill/>
              </a:ln>
              <a:solidFill>
                <a:schemeClr val="tx1"/>
              </a:solidFill>
              <a:effectLst/>
              <a:latin typeface="Arial" pitchFamily="34" charset="0"/>
            </a:endParaRPr>
          </a:p>
          <a:p>
            <a:pPr marL="0" marR="0" lvl="0" indent="274638"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charset="0"/>
              </a:rPr>
              <a:t>	1.      Oil is made of a variety of hydrocarbons, depending on whether it is refined 	         or not.</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charset="0"/>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charset="0"/>
              </a:rPr>
              <a:t>2.      Oil spills can impact wildlife and enter water supplies, and natural 	   	</a:t>
            </a:r>
            <a:r>
              <a:rPr kumimoji="0" lang="en-US" sz="1600" b="0" i="0" u="none" strike="noStrike" cap="none" normalizeH="0" dirty="0" smtClean="0">
                <a:ln>
                  <a:noFill/>
                </a:ln>
                <a:solidFill>
                  <a:schemeClr val="tx1"/>
                </a:solidFill>
                <a:effectLst/>
                <a:latin typeface="Palatino Linotype" pitchFamily="18" charset="0"/>
                <a:ea typeface="Times New Roman" pitchFamily="18" charset="0"/>
                <a:cs typeface="Times" charset="0"/>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charset="0"/>
              </a:rPr>
              <a:t>biodegradation may take centuries to accomplish.</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charset="0"/>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charset="0"/>
              </a:rPr>
              <a:t>3.      Microorganisms with hydrocarbon-oxidizing enzymes that can attach to 	  	</a:t>
            </a:r>
            <a:r>
              <a:rPr kumimoji="0" lang="en-US" sz="1600" b="0" i="0" u="none" strike="noStrike" cap="none" normalizeH="0" dirty="0" smtClean="0">
                <a:ln>
                  <a:noFill/>
                </a:ln>
                <a:solidFill>
                  <a:schemeClr val="tx1"/>
                </a:solidFill>
                <a:effectLst/>
                <a:latin typeface="Palatino Linotype" pitchFamily="18" charset="0"/>
                <a:ea typeface="Times New Roman" pitchFamily="18" charset="0"/>
                <a:cs typeface="Times" charset="0"/>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charset="0"/>
              </a:rPr>
              <a:t>hydrocarbons are useful in bioremediation:</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charset="0"/>
              </a:rPr>
              <a:t>	</a:t>
            </a:r>
            <a:r>
              <a:rPr lang="en-US" sz="1600" dirty="0" smtClean="0">
                <a:latin typeface="Palatino Linotype" pitchFamily="18" charset="0"/>
                <a:ea typeface="Times New Roman" pitchFamily="18" charset="0"/>
                <a:cs typeface="Times" charset="0"/>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charset="0"/>
              </a:rPr>
              <a:t>a)     Adding the bacteria and fertilizers (</a:t>
            </a:r>
            <a:r>
              <a:rPr kumimoji="0" lang="en-US" sz="1600" b="1" i="0" u="sng" strike="noStrike" cap="none" normalizeH="0" baseline="0" dirty="0" smtClean="0">
                <a:ln>
                  <a:noFill/>
                </a:ln>
                <a:solidFill>
                  <a:schemeClr val="tx1"/>
                </a:solidFill>
                <a:effectLst/>
                <a:latin typeface="Palatino Linotype" pitchFamily="18" charset="0"/>
                <a:ea typeface="Times New Roman" pitchFamily="18" charset="0"/>
                <a:cs typeface="Times" charset="0"/>
              </a:rPr>
              <a:t>Figure 5.11</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charset="0"/>
              </a:rPr>
              <a:t>) will enhance their 		</a:t>
            </a:r>
            <a:r>
              <a:rPr kumimoji="0" lang="en-US" sz="1600" b="0" i="0" u="none" strike="noStrike" cap="none" normalizeH="0" dirty="0" smtClean="0">
                <a:ln>
                  <a:noFill/>
                </a:ln>
                <a:solidFill>
                  <a:schemeClr val="tx1"/>
                </a:solidFill>
                <a:effectLst/>
                <a:latin typeface="Palatino Linotype" pitchFamily="18" charset="0"/>
                <a:ea typeface="Times New Roman" pitchFamily="18" charset="0"/>
                <a:cs typeface="Times" charset="0"/>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charset="0"/>
              </a:rPr>
              <a:t>activity.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charset="0"/>
              </a:rPr>
              <a:t>	</a:t>
            </a:r>
            <a:r>
              <a:rPr lang="en-US" sz="1600" dirty="0" smtClean="0">
                <a:latin typeface="Palatino Linotype" pitchFamily="18" charset="0"/>
                <a:ea typeface="Times New Roman" pitchFamily="18" charset="0"/>
                <a:cs typeface="Times" charset="0"/>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charset="0"/>
              </a:rPr>
              <a:t>b)     Biotechnology may produce bacteria that can more quickly break 			        down oil.</a:t>
            </a:r>
            <a:endParaRPr kumimoji="0" lang="en-US" sz="16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981200" y="304800"/>
            <a:ext cx="5218113" cy="6248400"/>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ChangeArrowheads="1"/>
          </p:cNvSpPr>
          <p:nvPr/>
        </p:nvSpPr>
        <p:spPr bwMode="auto">
          <a:xfrm>
            <a:off x="228600" y="262817"/>
            <a:ext cx="8610600"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1" fontAlgn="base" latinLnBrk="0" hangingPunct="1">
              <a:lnSpc>
                <a:spcPct val="100000"/>
              </a:lnSpc>
              <a:spcBef>
                <a:spcPct val="0"/>
              </a:spcBef>
              <a:spcAft>
                <a:spcPct val="0"/>
              </a:spcAft>
              <a:buClrTx/>
              <a:buSzTx/>
              <a:buFontTx/>
              <a:buAutoNum type="alphaUcPeriod" startAt="6"/>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Wastewater Treatment</a:t>
            </a:r>
          </a:p>
          <a:p>
            <a:pPr marL="342900" marR="0" lvl="0" indent="-342900" algn="l" defTabSz="914400" rtl="0" eaLnBrk="1" fontAlgn="base" latinLnBrk="0" hangingPunct="1">
              <a:lnSpc>
                <a:spcPct val="100000"/>
              </a:lnSpc>
              <a:spcBef>
                <a:spcPct val="0"/>
              </a:spcBef>
              <a:spcAft>
                <a:spcPct val="0"/>
              </a:spcAft>
              <a:buClrTx/>
              <a:buSzTx/>
              <a:tabLst/>
            </a:pP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1.      Bacteria are introduced into wastewater in an environment where they can 	grow, but are sometimes immobilized on plastic films where water flows over 	them.</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2.      Soil can be treated by two ways: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a)     Pumping contaminated water to the surface before adding nutrients 		</a:t>
            </a:r>
            <a:r>
              <a:rPr kumimoji="0" lang="en-US" sz="16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to encourage bacterial action.</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b)     Percolating water and nutrients into the contaminated soil.</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3.      Artificially constructed wetlands can be used to treat urban runoff, industrial 	wastes, and agricultural wastes where plants with microbes adsorb and degrade 	organic and inorganic wastes.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4.      Can also treat water in lagoons or ponds, where the sediment is aerated and 	bacteria are allowed to grow. Other bacteria can be added if needed.</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5.      Chemicals such as resins, aromatics, and highly chlorinated hydrocarbons are 	very difficult to remove, and sometimes they are close to impossible. A potential 	answer to the problem may be genetically engineered bacteria for bioremediation.</a:t>
            </a:r>
            <a:r>
              <a:rPr kumimoji="0" lang="en-US" sz="1600" b="0" i="0" u="none" strike="noStrike" cap="none" normalizeH="0" baseline="0" dirty="0" smtClean="0">
                <a:ln>
                  <a:noFill/>
                </a:ln>
                <a:solidFill>
                  <a:schemeClr val="tx1"/>
                </a:solidFill>
                <a:effectLst/>
                <a:latin typeface="Arial" pitchFamily="34" charset="0"/>
              </a:rPr>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ChangeArrowheads="1"/>
          </p:cNvSpPr>
          <p:nvPr/>
        </p:nvSpPr>
        <p:spPr bwMode="auto">
          <a:xfrm>
            <a:off x="381000" y="457200"/>
            <a:ext cx="8610600" cy="57554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G.     Chemical Degradation</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1.      In the 1960s, bacteria were found to be able to break down pesticides,	 	herbicides, and many other organic chemicals such as halogenated (DDT) and 	</a:t>
            </a:r>
            <a:r>
              <a:rPr kumimoji="0" lang="en-US" sz="1600" b="0" i="0" u="none" strike="noStrike" cap="none" normalizeH="0" baseline="0" dirty="0" err="1" smtClean="0">
                <a:ln>
                  <a:noFill/>
                </a:ln>
                <a:solidFill>
                  <a:schemeClr val="tx1"/>
                </a:solidFill>
                <a:effectLst/>
                <a:latin typeface="Palatino Linotype" pitchFamily="18" charset="0"/>
                <a:ea typeface="Times New Roman" pitchFamily="18" charset="0"/>
                <a:cs typeface="Times"/>
              </a:rPr>
              <a:t>nonhalogenated</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aromatic compounds (PAHs).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2.      Many digestive enzymes are coded for within the bacterial chromosome, some 	within plasmids.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3.      A wide variety of bacteria, fungi, and algae can break down PAHs, such as 	naphthalene, with the possibility of more through genetic engineering, combining 	multiple </a:t>
            </a:r>
            <a:r>
              <a:rPr kumimoji="0" lang="en-US" sz="1600" b="0" i="0" u="none" strike="noStrike" cap="none" normalizeH="0" baseline="0" dirty="0" err="1" smtClean="0">
                <a:ln>
                  <a:noFill/>
                </a:ln>
                <a:solidFill>
                  <a:schemeClr val="tx1"/>
                </a:solidFill>
                <a:effectLst/>
                <a:latin typeface="Palatino Linotype" pitchFamily="18" charset="0"/>
                <a:ea typeface="Times New Roman" pitchFamily="18" charset="0"/>
                <a:cs typeface="Times"/>
              </a:rPr>
              <a:t>degradative</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genes, and transferring genes to other microorganisms.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4.      First engineered organisms developed in the 1970s, which can break down 	several compounds in petroleum (</a:t>
            </a:r>
            <a:r>
              <a:rPr kumimoji="0" lang="en-US" sz="1600" b="1" i="0" u="sng" strike="noStrike" cap="none" normalizeH="0" baseline="0" dirty="0" smtClean="0">
                <a:ln>
                  <a:noFill/>
                </a:ln>
                <a:solidFill>
                  <a:schemeClr val="tx1"/>
                </a:solidFill>
                <a:effectLst/>
                <a:latin typeface="Palatino Linotype" pitchFamily="18" charset="0"/>
                <a:ea typeface="Times New Roman" pitchFamily="18" charset="0"/>
                <a:cs typeface="Times"/>
              </a:rPr>
              <a:t>Figure 5.12</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5.      New toxin-degrading bacterial strains can be created by manipulating genes 	within an organism’s </a:t>
            </a:r>
            <a:r>
              <a:rPr kumimoji="0" lang="en-US" sz="1600" b="0" i="0" u="none" strike="noStrike" cap="none" normalizeH="0" baseline="0" dirty="0" err="1" smtClean="0">
                <a:ln>
                  <a:noFill/>
                </a:ln>
                <a:solidFill>
                  <a:schemeClr val="tx1"/>
                </a:solidFill>
                <a:effectLst/>
                <a:latin typeface="Palatino Linotype" pitchFamily="18" charset="0"/>
                <a:ea typeface="Times New Roman" pitchFamily="18" charset="0"/>
                <a:cs typeface="Times"/>
              </a:rPr>
              <a:t>degradative</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pathways, such as </a:t>
            </a:r>
            <a:r>
              <a:rPr kumimoji="0" lang="en-US" sz="1600" b="0" i="1" u="none" strike="noStrike" cap="none" normalizeH="0" baseline="0" dirty="0" smtClean="0">
                <a:ln>
                  <a:noFill/>
                </a:ln>
                <a:solidFill>
                  <a:schemeClr val="tx1"/>
                </a:solidFill>
                <a:effectLst/>
                <a:latin typeface="Palatino Linotype" pitchFamily="18" charset="0"/>
                <a:ea typeface="Times New Roman" pitchFamily="18" charset="0"/>
                <a:cs typeface="Times"/>
              </a:rPr>
              <a:t>E. coli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that can break down 	toluene, which are less susceptible to breakdown by chemicals than other species.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6.      Possible other developments may include the use of enzymes in controlled 	environments or in </a:t>
            </a:r>
            <a:r>
              <a:rPr kumimoji="0" lang="en-US" sz="1600" b="0" i="0" u="none" strike="noStrike" cap="none" normalizeH="0" baseline="0" dirty="0" err="1" smtClean="0">
                <a:ln>
                  <a:noFill/>
                </a:ln>
                <a:solidFill>
                  <a:schemeClr val="tx1"/>
                </a:solidFill>
                <a:effectLst/>
                <a:latin typeface="Palatino Linotype" pitchFamily="18" charset="0"/>
                <a:ea typeface="Times New Roman" pitchFamily="18" charset="0"/>
                <a:cs typeface="Times"/>
              </a:rPr>
              <a:t>fermenters</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and metals can be transported into bacterial cells 	for breakdown of metals in water, soils, and </a:t>
            </a:r>
            <a:r>
              <a:rPr kumimoji="0" lang="en-US" sz="1600" b="0" i="0" u="none" strike="noStrike" cap="none" normalizeH="0" baseline="0" dirty="0" err="1" smtClean="0">
                <a:ln>
                  <a:noFill/>
                </a:ln>
                <a:solidFill>
                  <a:schemeClr val="tx1"/>
                </a:solidFill>
                <a:effectLst/>
                <a:latin typeface="Palatino Linotype" pitchFamily="18" charset="0"/>
                <a:ea typeface="Times New Roman" pitchFamily="18" charset="0"/>
                <a:cs typeface="Times"/>
              </a:rPr>
              <a:t>sludges</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a:t>
            </a:r>
            <a:endParaRPr kumimoji="0" lang="en-US" sz="16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1371600" y="838200"/>
            <a:ext cx="6791325" cy="4673600"/>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ChangeArrowheads="1"/>
          </p:cNvSpPr>
          <p:nvPr/>
        </p:nvSpPr>
        <p:spPr bwMode="auto">
          <a:xfrm>
            <a:off x="0" y="486490"/>
            <a:ext cx="9144000"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H.    Heavy Metals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1.      Metals can be toxic and possibly disrupt metabolic reactions, bind to DNA, and 	increase mutations.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2.      Bacteria evolved effective resistance mechanisms, ensuring survival in high metal 	concentrations, by the following ways: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a)     Transporting metal ions outside of the cell.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b)     Accumulation of metals in an inaccessible form so they do not cause 		</a:t>
            </a:r>
            <a:r>
              <a:rPr kumimoji="0" lang="en-US" sz="16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harm (</a:t>
            </a:r>
            <a:r>
              <a:rPr kumimoji="0" lang="en-US" sz="1600" b="0" i="0" u="none" strike="noStrike" cap="none" normalizeH="0" baseline="0" dirty="0" err="1" smtClean="0">
                <a:ln>
                  <a:noFill/>
                </a:ln>
                <a:solidFill>
                  <a:schemeClr val="tx1"/>
                </a:solidFill>
                <a:effectLst/>
                <a:latin typeface="Palatino Linotype" pitchFamily="18" charset="0"/>
                <a:ea typeface="Times New Roman" pitchFamily="18" charset="0"/>
                <a:cs typeface="Times"/>
              </a:rPr>
              <a:t>chelation</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c)      Chemical transformation of a toxic compound to a less toxic one.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3.      Bacterial genes are being identified that allow bacterial resistance to metals such as 	cobalt, zinc, copper, and lead.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4.      Microorganisms that are genetically engineered to express metal-resistance </a:t>
            </a:r>
            <a:r>
              <a:rPr kumimoji="0" lang="en-US" sz="1600" b="0" i="0" u="none" strike="noStrike" cap="none" normalizeH="0" baseline="0" dirty="0" err="1" smtClean="0">
                <a:ln>
                  <a:noFill/>
                </a:ln>
                <a:solidFill>
                  <a:schemeClr val="tx1"/>
                </a:solidFill>
                <a:effectLst/>
                <a:latin typeface="Palatino Linotype" pitchFamily="18" charset="0"/>
                <a:ea typeface="Times New Roman" pitchFamily="18" charset="0"/>
                <a:cs typeface="Times"/>
              </a:rPr>
              <a:t>operons</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are being studied to see how well they reduce the amount of metal-containing compound 	in the environment.</a:t>
            </a:r>
            <a:r>
              <a:rPr kumimoji="0" lang="en-US" sz="1600" b="0" i="0" u="none" strike="noStrike" cap="none" normalizeH="0" baseline="0" dirty="0" smtClean="0">
                <a:ln>
                  <a:noFill/>
                </a:ln>
                <a:solidFill>
                  <a:schemeClr val="tx1"/>
                </a:solidFill>
                <a:effectLst/>
                <a:latin typeface="Arial" pitchFamily="34" charset="0"/>
              </a:rPr>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ChangeArrowheads="1"/>
          </p:cNvSpPr>
          <p:nvPr/>
        </p:nvSpPr>
        <p:spPr bwMode="auto">
          <a:xfrm>
            <a:off x="0" y="-116048"/>
            <a:ext cx="9144000" cy="5108897"/>
          </a:xfrm>
          <a:prstGeom prst="rect">
            <a:avLst/>
          </a:prstGeom>
          <a:noFill/>
          <a:ln w="9525">
            <a:noFill/>
            <a:miter lim="800000"/>
            <a:headEnd/>
            <a:tailEnd/>
          </a:ln>
          <a:effectLst/>
        </p:spPr>
        <p:txBody>
          <a:bodyPr vert="horz" wrap="square" lIns="685584" tIns="431664" rIns="1002984" bIns="177744"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Palatino Linotype" pitchFamily="18" charset="0"/>
                <a:ea typeface="Times New Roman" pitchFamily="18" charset="0"/>
                <a:cs typeface="Times"/>
              </a:rPr>
              <a:t>VII.     Oil and Mineral Recovery</a:t>
            </a:r>
            <a:endParaRPr kumimoji="0" lang="en-US" sz="2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342900" marR="0" lvl="0" indent="-342900" algn="l" defTabSz="914400" rtl="0" eaLnBrk="0" fontAlgn="base" latinLnBrk="0" hangingPunct="0">
              <a:lnSpc>
                <a:spcPct val="100000"/>
              </a:lnSpc>
              <a:spcBef>
                <a:spcPct val="0"/>
              </a:spcBef>
              <a:spcAft>
                <a:spcPct val="0"/>
              </a:spcAft>
              <a:buClrTx/>
              <a:buSzTx/>
              <a:buFontTx/>
              <a:buAutoNum type="alphaUcPeriod"/>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Oil Recovery.</a:t>
            </a:r>
          </a:p>
          <a:p>
            <a:pPr marL="342900" marR="0" lvl="0" indent="-342900" algn="l" defTabSz="914400" rtl="0" eaLnBrk="0" fontAlgn="base" latinLnBrk="0" hangingPunct="0">
              <a:lnSpc>
                <a:spcPct val="100000"/>
              </a:lnSpc>
              <a:spcBef>
                <a:spcPct val="0"/>
              </a:spcBef>
              <a:spcAft>
                <a:spcPct val="0"/>
              </a:spcAft>
              <a:buClrTx/>
              <a:buSzTx/>
              <a:tabLst/>
            </a:pPr>
            <a:endParaRPr kumimoji="0" lang="en-US" sz="1600" b="0" i="0" u="none" strike="noStrike" cap="none" normalizeH="0" baseline="0" dirty="0" smtClean="0">
              <a:ln>
                <a:noFill/>
              </a:ln>
              <a:solidFill>
                <a:schemeClr val="tx1"/>
              </a:solidFill>
              <a:effectLst/>
              <a:latin typeface="Arial" pitchFamily="34" charset="0"/>
            </a:endParaRPr>
          </a:p>
          <a:p>
            <a:pPr marL="685800" lvl="1" indent="-228600" eaLnBrk="0" fontAlgn="base" hangingPunct="0">
              <a:spcBef>
                <a:spcPct val="0"/>
              </a:spcBef>
              <a:spcAft>
                <a:spcPct val="0"/>
              </a:spcAft>
              <a:buFontTx/>
              <a:buAutoNum type="arabicPeriod"/>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Microbial-enhanced oil recovery (MEOR) may be an economically attractive alternative for oil recovery in several ways:</a:t>
            </a:r>
          </a:p>
          <a:p>
            <a:pPr marL="685800" lvl="1" indent="-228600" eaLnBrk="0" fontAlgn="base" hangingPunct="0">
              <a:spcBef>
                <a:spcPct val="0"/>
              </a:spcBef>
              <a:spcAft>
                <a:spcPct val="0"/>
              </a:spcAft>
            </a:pPr>
            <a:endParaRPr kumimoji="0" lang="en-US" sz="1600" b="0" i="0" u="none" strike="noStrike" cap="none" normalizeH="0" baseline="0" dirty="0" smtClean="0">
              <a:ln>
                <a:noFill/>
              </a:ln>
              <a:solidFill>
                <a:schemeClr val="tx1"/>
              </a:solidFill>
              <a:effectLst/>
              <a:latin typeface="Arial" pitchFamily="34" charset="0"/>
            </a:endParaRPr>
          </a:p>
          <a:p>
            <a:pPr marL="228600" marR="0" lvl="0" indent="-228600" algn="l" defTabSz="914400" rtl="0" eaLnBrk="0" fontAlgn="base" latinLnBrk="0" hangingPunct="0">
              <a:lnSpc>
                <a:spcPct val="100000"/>
              </a:lnSpc>
              <a:spcBef>
                <a:spcPct val="0"/>
              </a:spcBef>
              <a:spcAft>
                <a:spcPct val="0"/>
              </a:spcAft>
              <a:buClrTx/>
              <a:buSzTx/>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a)     Bacteria are injected into oil reservoirs along with nutrients.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b)     Indigenous bacteria are fed nutrients that stimulate oil breakdown.</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c)      Microbial products such as polysaccharides (example of </a:t>
            </a:r>
            <a:r>
              <a:rPr kumimoji="0" lang="en-US" sz="1600" b="0" i="0" u="none" strike="noStrike" cap="none" normalizeH="0" baseline="0" dirty="0" err="1" smtClean="0">
                <a:ln>
                  <a:noFill/>
                </a:ln>
                <a:solidFill>
                  <a:schemeClr val="tx1"/>
                </a:solidFill>
                <a:effectLst/>
                <a:latin typeface="Palatino Linotype" pitchFamily="18" charset="0"/>
                <a:ea typeface="Times New Roman" pitchFamily="18" charset="0"/>
                <a:cs typeface="Times"/>
              </a:rPr>
              <a:t>xanthan</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a:t>
            </a:r>
            <a:r>
              <a:rPr kumimoji="0" lang="en-US" sz="16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gum) are injected to loosen oil that adheres to rock.</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d)     Anaerobic microbes can produce solvents, such as acetone, that can 	</a:t>
            </a:r>
            <a:r>
              <a:rPr kumimoji="0" lang="en-US" sz="16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increase oil mobility and loosen oil on rock.</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e)     Gases </a:t>
            </a:r>
            <a:r>
              <a:rPr kumimoji="0" lang="en-US" sz="1600" b="0" i="0" u="none" strike="noStrike" cap="none" normalizeH="0" baseline="0" dirty="0" err="1" smtClean="0">
                <a:ln>
                  <a:noFill/>
                </a:ln>
                <a:solidFill>
                  <a:schemeClr val="tx1"/>
                </a:solidFill>
                <a:effectLst/>
                <a:latin typeface="Palatino Linotype" pitchFamily="18" charset="0"/>
                <a:ea typeface="Times New Roman" pitchFamily="18" charset="0"/>
                <a:cs typeface="Times"/>
              </a:rPr>
              <a:t>solubilized</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by anaerobic bacteria allow oil to be more mobile.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2.  Potential problems of microbial methods include natural biodegradation of </a:t>
            </a:r>
            <a:r>
              <a:rPr kumimoji="0" lang="en-US" sz="16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oil, microbial corrosion, and an increase in hydrogen sulfur content in 	oil caused by anaerobic breakdown of by-products of aerobic reactions. </a:t>
            </a:r>
            <a:endParaRPr kumimoji="0" lang="en-US" sz="16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ChangeArrowheads="1"/>
          </p:cNvSpPr>
          <p:nvPr/>
        </p:nvSpPr>
        <p:spPr bwMode="auto">
          <a:xfrm>
            <a:off x="0" y="319713"/>
            <a:ext cx="9144000" cy="550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B.     Metal Extraction.</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1.      Bacteria and fungi can be used to recover metals because negatively charged 	polysaccharides on cell surfaces trap and concentrate positively charged metal ions.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2.      Chemoautotrophic bacteria can be used to oxidize metals such as iron and sulfur, 	although they also need nutrients such as ammonium, calcium, and oxygen.</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3.      </a:t>
            </a:r>
            <a:r>
              <a:rPr kumimoji="0" lang="en-US" sz="1600" b="0" i="1" u="none" strike="noStrike" cap="none" normalizeH="0" baseline="0" dirty="0" err="1" smtClean="0">
                <a:ln>
                  <a:noFill/>
                </a:ln>
                <a:solidFill>
                  <a:schemeClr val="tx1"/>
                </a:solidFill>
                <a:effectLst/>
                <a:latin typeface="Palatino Linotype" pitchFamily="18" charset="0"/>
                <a:ea typeface="Times New Roman" pitchFamily="18" charset="0"/>
                <a:cs typeface="Times"/>
              </a:rPr>
              <a:t>Thiobacillus</a:t>
            </a:r>
            <a:r>
              <a:rPr kumimoji="0" lang="en-US" sz="1600" b="0" i="1" u="none" strike="noStrike" cap="none" normalizeH="0" baseline="0" dirty="0" smtClean="0">
                <a:ln>
                  <a:noFill/>
                </a:ln>
                <a:solidFill>
                  <a:schemeClr val="tx1"/>
                </a:solidFill>
                <a:effectLst/>
                <a:latin typeface="Palatino Linotype" pitchFamily="18" charset="0"/>
                <a:ea typeface="Times New Roman" pitchFamily="18" charset="0"/>
                <a:cs typeface="Times"/>
              </a:rPr>
              <a:t> </a:t>
            </a:r>
            <a:r>
              <a:rPr kumimoji="0" lang="en-US" sz="1600" b="0" i="1" u="none" strike="noStrike" cap="none" normalizeH="0" baseline="0" dirty="0" err="1" smtClean="0">
                <a:ln>
                  <a:noFill/>
                </a:ln>
                <a:solidFill>
                  <a:schemeClr val="tx1"/>
                </a:solidFill>
                <a:effectLst/>
                <a:latin typeface="Palatino Linotype" pitchFamily="18" charset="0"/>
                <a:ea typeface="Times New Roman" pitchFamily="18" charset="0"/>
                <a:cs typeface="Times"/>
              </a:rPr>
              <a:t>ferrooxidans</a:t>
            </a:r>
            <a:r>
              <a:rPr kumimoji="0" lang="en-US" sz="1600" b="0" i="1" u="none" strike="noStrike" cap="none" normalizeH="0" baseline="0" dirty="0" smtClean="0">
                <a:ln>
                  <a:noFill/>
                </a:ln>
                <a:solidFill>
                  <a:schemeClr val="tx1"/>
                </a:solidFill>
                <a:effectLst/>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is used routinely to remove copper and uranium from rock. 	It also can concentrate metals inside of the cell, such as cobalt and zinc.</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4.      Final products of bacterial oxidation of an ore are the treated solid and a liquid. 	Each product requires a different extraction method, and all extractions will produce the 	by-products of sulfuric acid, iron, and either arsenic or cyanide.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5.      Engineering bacteria to enhance extraction efficiency, with methods such as 	bacterial cell adsorption of metals possibly becoming common. This is accomplished in 	two phases: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a)     Electrostatic interactions occur first.</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b)     Formation of chemical bonds such as sulfur-sulfur bonds occur later.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6.      Specific bacteria could be used to obtain various metals or minerals. </a:t>
            </a:r>
            <a:endParaRPr kumimoji="0" lang="en-US" sz="16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ChangeArrowheads="1"/>
          </p:cNvSpPr>
          <p:nvPr/>
        </p:nvSpPr>
        <p:spPr bwMode="auto">
          <a:xfrm>
            <a:off x="152400" y="1483549"/>
            <a:ext cx="8839200"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2563" algn="l" defTabSz="914400" rtl="0" eaLnBrk="1" fontAlgn="base" latinLnBrk="0" hangingPunct="1">
              <a:lnSpc>
                <a:spcPct val="100000"/>
              </a:lnSpc>
              <a:spcBef>
                <a:spcPct val="0"/>
              </a:spcBef>
              <a:spcAft>
                <a:spcPct val="0"/>
              </a:spcAft>
              <a:buClrTx/>
              <a:buSzTx/>
              <a:buFontTx/>
              <a:buAutoNum type="alphaUcPeriod" startAt="3"/>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Future of Bioremediation.</a:t>
            </a:r>
          </a:p>
          <a:p>
            <a:pPr marL="0" marR="0" lvl="0" indent="182563" algn="l" defTabSz="914400" rtl="0" eaLnBrk="1" fontAlgn="base" latinLnBrk="0" hangingPunct="1">
              <a:lnSpc>
                <a:spcPct val="100000"/>
              </a:lnSpc>
              <a:spcBef>
                <a:spcPct val="0"/>
              </a:spcBef>
              <a:spcAft>
                <a:spcPct val="0"/>
              </a:spcAft>
              <a:buClrTx/>
              <a:buSzTx/>
              <a:tabLst/>
            </a:pP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1.      Even though they show much promise, microorganisms are limited by	 	         metabolism and habitats, and genetic manipulation may be required to allow 	         them to live in inhospitable conditions.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2.      Most future technologies will be in pollution prevention, as well as the reduced 	</a:t>
            </a:r>
            <a:r>
              <a:rPr kumimoji="0" lang="en-US" sz="16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use of hazardous chemicals and fossil fuels.</a:t>
            </a:r>
            <a:r>
              <a:rPr kumimoji="0" lang="en-US" sz="1600" b="0" i="0" u="none" strike="noStrike" cap="none" normalizeH="0" baseline="0" dirty="0" smtClean="0">
                <a:ln>
                  <a:noFill/>
                </a:ln>
                <a:solidFill>
                  <a:schemeClr val="tx1"/>
                </a:solidFill>
                <a:effectLst/>
                <a:latin typeface="Arial" pitchFamily="34" charset="0"/>
              </a:rPr>
              <a: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ChangeArrowheads="1"/>
          </p:cNvSpPr>
          <p:nvPr/>
        </p:nvSpPr>
        <p:spPr bwMode="auto">
          <a:xfrm>
            <a:off x="152400" y="1281007"/>
            <a:ext cx="9144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514350" marR="0" lvl="0" indent="-514350" algn="l" defTabSz="914400" rtl="0" eaLnBrk="1" fontAlgn="base" latinLnBrk="0" hangingPunct="1">
              <a:lnSpc>
                <a:spcPct val="100000"/>
              </a:lnSpc>
              <a:spcBef>
                <a:spcPct val="0"/>
              </a:spcBef>
              <a:spcAft>
                <a:spcPct val="0"/>
              </a:spcAft>
              <a:buClrTx/>
              <a:buSzTx/>
              <a:buFontTx/>
              <a:buAutoNum type="romanUcPeriod" startAt="8"/>
              <a:tabLst/>
            </a:pPr>
            <a:r>
              <a:rPr kumimoji="0" lang="en-US" sz="2000" b="0" i="0" u="none" strike="noStrike" cap="none" normalizeH="0" baseline="0" dirty="0" smtClean="0">
                <a:ln>
                  <a:noFill/>
                </a:ln>
                <a:solidFill>
                  <a:schemeClr val="tx1"/>
                </a:solidFill>
                <a:effectLst/>
                <a:latin typeface="Palatino Linotype" pitchFamily="18" charset="0"/>
                <a:ea typeface="Times New Roman" pitchFamily="18" charset="0"/>
                <a:cs typeface="Times" charset="0"/>
              </a:rPr>
              <a:t>Microorganisms and the Future</a:t>
            </a:r>
          </a:p>
          <a:p>
            <a:pPr marL="514350" marR="0" lvl="0" indent="-514350" algn="l" defTabSz="914400" rtl="0" eaLnBrk="1" fontAlgn="base" latinLnBrk="0" hangingPunct="1">
              <a:lnSpc>
                <a:spcPct val="100000"/>
              </a:lnSpc>
              <a:spcBef>
                <a:spcPct val="0"/>
              </a:spcBef>
              <a:spcAft>
                <a:spcPct val="0"/>
              </a:spcAft>
              <a:buClrTx/>
              <a:buSzTx/>
              <a:tabLst/>
            </a:pPr>
            <a:endParaRPr kumimoji="0" lang="en-US" sz="2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Palatino Linotype" pitchFamily="18" charset="0"/>
                <a:ea typeface="Times New Roman" pitchFamily="18" charset="0"/>
                <a:cs typeface="Times" charset="0"/>
              </a:rPr>
              <a:t>	</a:t>
            </a: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charset="0"/>
              </a:rPr>
              <a:t>Research is focusing on the identification of new strains that may provide new 	applications that are previously unknown.</a:t>
            </a:r>
            <a:endParaRPr kumimoji="0" lang="en-US" sz="16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ChangeArrowheads="1"/>
          </p:cNvSpPr>
          <p:nvPr/>
        </p:nvSpPr>
        <p:spPr bwMode="auto">
          <a:xfrm>
            <a:off x="76200" y="1207920"/>
            <a:ext cx="8839200" cy="33239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1" fontAlgn="base" latinLnBrk="0" hangingPunct="1">
              <a:lnSpc>
                <a:spcPct val="100000"/>
              </a:lnSpc>
              <a:spcBef>
                <a:spcPct val="0"/>
              </a:spcBef>
              <a:spcAft>
                <a:spcPct val="0"/>
              </a:spcAft>
              <a:buClrTx/>
              <a:buSzTx/>
              <a:buFontTx/>
              <a:buAutoNum type="alphaUcPeriod" startAt="3"/>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Solid substrate fermentation:</a:t>
            </a:r>
          </a:p>
          <a:p>
            <a:pPr marL="342900" marR="0" lvl="0" indent="-342900" algn="l" defTabSz="914400" rtl="0" eaLnBrk="1" fontAlgn="base" latinLnBrk="0" hangingPunct="1">
              <a:lnSpc>
                <a:spcPct val="100000"/>
              </a:lnSpc>
              <a:spcBef>
                <a:spcPct val="0"/>
              </a:spcBef>
              <a:spcAft>
                <a:spcPct val="0"/>
              </a:spcAft>
              <a:buClrTx/>
              <a:buSzTx/>
              <a:tabLst/>
            </a:pP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1.      Has been investigated for the production of things such as protein-enriched animal feed,</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bioremediation substances, </a:t>
            </a:r>
            <a:r>
              <a:rPr kumimoji="0" lang="en-US" sz="1400" b="0" i="0" u="none" strike="noStrike" cap="none" normalizeH="0" baseline="0" dirty="0" err="1" smtClean="0">
                <a:ln>
                  <a:noFill/>
                </a:ln>
                <a:solidFill>
                  <a:schemeClr val="tx1"/>
                </a:solidFill>
                <a:effectLst/>
                <a:latin typeface="Palatino Linotype" pitchFamily="18" charset="0"/>
                <a:ea typeface="Times New Roman" pitchFamily="18" charset="0"/>
                <a:cs typeface="Times"/>
              </a:rPr>
              <a:t>biopesticides</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and single-cell protein.</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2.      Microorganisms are grown on solid substrates and not submerged in liquid. Moisture is 	         absorbed onto the substrate.</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3.      Most microorganisms cannot grow rapidly enough or to a large enough amount to produce 	         enough product.</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4.      Best used in the production of enzymes and secondary metabolites.</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400" dirty="0">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D.     Ultrasound (</a:t>
            </a:r>
            <a:r>
              <a:rPr kumimoji="0" lang="en-US" sz="1400" b="0" i="0" u="none" strike="noStrike" cap="none" normalizeH="0" baseline="0" dirty="0" err="1" smtClean="0">
                <a:ln>
                  <a:noFill/>
                </a:ln>
                <a:solidFill>
                  <a:schemeClr val="tx1"/>
                </a:solidFill>
                <a:effectLst/>
                <a:latin typeface="Palatino Linotype" pitchFamily="18" charset="0"/>
                <a:ea typeface="Times New Roman" pitchFamily="18" charset="0"/>
                <a:cs typeface="Times"/>
              </a:rPr>
              <a:t>sonication</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is being examined to possibly increase production of cells within a bioreactor.</a:t>
            </a:r>
            <a:endParaRPr kumimoji="0" lang="en-US" sz="14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ChangeArrowheads="1"/>
          </p:cNvSpPr>
          <p:nvPr/>
        </p:nvSpPr>
        <p:spPr bwMode="auto">
          <a:xfrm>
            <a:off x="152400" y="622757"/>
            <a:ext cx="8839200" cy="418576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1" fontAlgn="base" latinLnBrk="0" hangingPunct="1">
              <a:lnSpc>
                <a:spcPct val="100000"/>
              </a:lnSpc>
              <a:spcBef>
                <a:spcPct val="0"/>
              </a:spcBef>
              <a:spcAft>
                <a:spcPct val="0"/>
              </a:spcAft>
              <a:buClrTx/>
              <a:buSzTx/>
              <a:buFontTx/>
              <a:buAutoNum type="alphaUcPeriod" startAt="5"/>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charset="0"/>
              </a:rPr>
              <a:t>Single-Cell Protein (SCP)</a:t>
            </a:r>
          </a:p>
          <a:p>
            <a:pPr marL="342900" marR="0" lvl="0" indent="-342900" algn="l" defTabSz="914400" rtl="0" eaLnBrk="1" fontAlgn="base" latinLnBrk="0" hangingPunct="1">
              <a:lnSpc>
                <a:spcPct val="100000"/>
              </a:lnSpc>
              <a:spcBef>
                <a:spcPct val="0"/>
              </a:spcBef>
              <a:spcAft>
                <a:spcPct val="0"/>
              </a:spcAft>
              <a:buClrTx/>
              <a:buSzTx/>
              <a:buFontTx/>
              <a:buAutoNum type="alphaUcPeriod" startAt="5"/>
              <a:tabLst/>
            </a:pP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charset="0"/>
              </a:rPr>
              <a:t>	1.      Microbes have been used as food and food supplements for thousand of years.</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a:latin typeface="Palatino Linotype" pitchFamily="18" charset="0"/>
                <a:ea typeface="Times New Roman" pitchFamily="18" charset="0"/>
                <a:cs typeface="Times" charset="0"/>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charset="0"/>
              </a:rPr>
              <a:t>2.      SCP is generated when a monoculture of algal, bacterial, or fungal cells (usually have a 	   	</a:t>
            </a:r>
            <a:r>
              <a:rPr kumimoji="0" lang="en-US" sz="1400" b="0" i="0" u="none" strike="noStrike" cap="none" normalizeH="0" dirty="0" smtClean="0">
                <a:ln>
                  <a:noFill/>
                </a:ln>
                <a:solidFill>
                  <a:schemeClr val="tx1"/>
                </a:solidFill>
                <a:effectLst/>
                <a:latin typeface="Palatino Linotype" pitchFamily="18" charset="0"/>
                <a:ea typeface="Times New Roman" pitchFamily="18" charset="0"/>
                <a:cs typeface="Times" charset="0"/>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charset="0"/>
              </a:rPr>
              <a:t>protein content of 70%-80% of its dry weight)</a:t>
            </a:r>
            <a:r>
              <a:rPr kumimoji="0" lang="en-US" sz="1400" b="0" i="0" u="none" strike="noStrike" cap="none" normalizeH="0" dirty="0" smtClean="0">
                <a:ln>
                  <a:noFill/>
                </a:ln>
                <a:solidFill>
                  <a:schemeClr val="tx1"/>
                </a:solidFill>
                <a:effectLst/>
                <a:latin typeface="Palatino Linotype" pitchFamily="18" charset="0"/>
                <a:ea typeface="Times New Roman" pitchFamily="18" charset="0"/>
                <a:cs typeface="Times" charset="0"/>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charset="0"/>
              </a:rPr>
              <a:t>are grown in large volumes for use as human 	         or livestock feed supplements.</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a:latin typeface="Palatino Linotype" pitchFamily="18" charset="0"/>
                <a:ea typeface="Times New Roman" pitchFamily="18" charset="0"/>
                <a:cs typeface="Times" charset="0"/>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charset="0"/>
              </a:rPr>
              <a:t>3.      High in minerals, vitamins, carbohydrates, lipids, and essential amino acids.</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a:latin typeface="Palatino Linotype" pitchFamily="18" charset="0"/>
                <a:ea typeface="Times New Roman" pitchFamily="18" charset="0"/>
                <a:cs typeface="Times" charset="0"/>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charset="0"/>
              </a:rPr>
              <a:t>4.      Produced using inexpensive substrates to supply nitrogen and carbon, such as methanol and 	         waste from cheese production.</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a:latin typeface="Palatino Linotype" pitchFamily="18" charset="0"/>
                <a:ea typeface="Times New Roman" pitchFamily="18" charset="0"/>
                <a:cs typeface="Times" charset="0"/>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charset="0"/>
              </a:rPr>
              <a:t>5.      The </a:t>
            </a:r>
            <a:r>
              <a:rPr kumimoji="0" lang="en-US" sz="1400" b="0" i="0" u="none" strike="noStrike" cap="none" normalizeH="0" baseline="0" dirty="0" err="1" smtClean="0">
                <a:ln>
                  <a:noFill/>
                </a:ln>
                <a:solidFill>
                  <a:schemeClr val="tx1"/>
                </a:solidFill>
                <a:effectLst/>
                <a:latin typeface="Palatino Linotype" pitchFamily="18" charset="0"/>
                <a:ea typeface="Times New Roman" pitchFamily="18" charset="0"/>
                <a:cs typeface="Times" charset="0"/>
              </a:rPr>
              <a:t>cyanobacterium</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charset="0"/>
              </a:rPr>
              <a:t> </a:t>
            </a:r>
            <a:r>
              <a:rPr kumimoji="0" lang="en-US" sz="1400" b="0" i="1" u="none" strike="noStrike" cap="none" normalizeH="0" baseline="0" dirty="0" err="1" smtClean="0">
                <a:ln>
                  <a:noFill/>
                </a:ln>
                <a:solidFill>
                  <a:schemeClr val="tx1"/>
                </a:solidFill>
                <a:effectLst/>
                <a:latin typeface="Palatino Linotype" pitchFamily="18" charset="0"/>
                <a:ea typeface="Times New Roman" pitchFamily="18" charset="0"/>
                <a:cs typeface="Times" charset="0"/>
              </a:rPr>
              <a:t>Spirulina</a:t>
            </a:r>
            <a:r>
              <a:rPr kumimoji="0" lang="en-US" sz="1400" b="0" i="1" u="none" strike="noStrike" cap="none" normalizeH="0" baseline="0" dirty="0" smtClean="0">
                <a:ln>
                  <a:noFill/>
                </a:ln>
                <a:solidFill>
                  <a:schemeClr val="tx1"/>
                </a:solidFill>
                <a:effectLst/>
                <a:latin typeface="Palatino Linotype" pitchFamily="18" charset="0"/>
                <a:ea typeface="Times New Roman" pitchFamily="18" charset="0"/>
                <a:cs typeface="Times" charset="0"/>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charset="0"/>
              </a:rPr>
              <a:t>is also used for SCP, and only needs water, a nitrogen source, 	         minerals, and sunlight.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a:latin typeface="Palatino Linotype" pitchFamily="18" charset="0"/>
                <a:ea typeface="Times New Roman" pitchFamily="18" charset="0"/>
                <a:cs typeface="Times" charset="0"/>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charset="0"/>
              </a:rPr>
              <a:t>6.      SCP may be produced in the future using wastes or industrial by-products, but sometimes 	         also</a:t>
            </a:r>
            <a:r>
              <a:rPr kumimoji="0" lang="en-US" sz="1400" b="0" i="0" u="none" strike="noStrike" cap="none" normalizeH="0" dirty="0" smtClean="0">
                <a:ln>
                  <a:noFill/>
                </a:ln>
                <a:solidFill>
                  <a:schemeClr val="tx1"/>
                </a:solidFill>
                <a:effectLst/>
                <a:latin typeface="Palatino Linotype" pitchFamily="18" charset="0"/>
                <a:ea typeface="Times New Roman" pitchFamily="18" charset="0"/>
                <a:cs typeface="Times" charset="0"/>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charset="0"/>
              </a:rPr>
              <a:t>contains potentially toxic compounds (such as </a:t>
            </a:r>
            <a:r>
              <a:rPr kumimoji="0" lang="en-US" sz="1400" b="0" i="0" u="none" strike="noStrike" cap="none" normalizeH="0" baseline="0" dirty="0" err="1" smtClean="0">
                <a:ln>
                  <a:noFill/>
                </a:ln>
                <a:solidFill>
                  <a:schemeClr val="tx1"/>
                </a:solidFill>
                <a:effectLst/>
                <a:latin typeface="Palatino Linotype" pitchFamily="18" charset="0"/>
                <a:ea typeface="Times New Roman" pitchFamily="18" charset="0"/>
                <a:cs typeface="Times" charset="0"/>
              </a:rPr>
              <a:t>hepatotoxins</a:t>
            </a:r>
            <a:r>
              <a:rPr kumimoji="0" lang="en-US" sz="1400" b="0" i="0" u="none" strike="noStrike" cap="none" normalizeH="0" dirty="0" smtClean="0">
                <a:ln>
                  <a:noFill/>
                </a:ln>
                <a:solidFill>
                  <a:schemeClr val="tx1"/>
                </a:solidFill>
                <a:effectLst/>
                <a:latin typeface="Palatino Linotype" pitchFamily="18" charset="0"/>
                <a:ea typeface="Times New Roman" pitchFamily="18" charset="0"/>
                <a:cs typeface="Times" charset="0"/>
              </a:rPr>
              <a:t> produced </a:t>
            </a:r>
            <a:r>
              <a:rPr kumimoji="0" lang="en-US" sz="1400" b="0" i="0" u="none" strike="noStrike" cap="none" normalizeH="0" dirty="0" err="1" smtClean="0">
                <a:ln>
                  <a:noFill/>
                </a:ln>
                <a:solidFill>
                  <a:schemeClr val="tx1"/>
                </a:solidFill>
                <a:effectLst/>
                <a:latin typeface="Palatino Linotype" pitchFamily="18" charset="0"/>
                <a:ea typeface="Times New Roman" pitchFamily="18" charset="0"/>
                <a:cs typeface="Times" charset="0"/>
              </a:rPr>
              <a:t>cyanobacteria</a:t>
            </a:r>
            <a:r>
              <a:rPr lang="en-US" sz="1400" dirty="0" smtClean="0">
                <a:latin typeface="Palatino Linotype" pitchFamily="18" charset="0"/>
                <a:ea typeface="Times New Roman" pitchFamily="18" charset="0"/>
                <a:cs typeface="Times" charset="0"/>
              </a:rPr>
              <a:t>; 	         heavy metals)</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charset="0"/>
              </a:rPr>
              <a:t>.</a:t>
            </a:r>
            <a:r>
              <a:rPr kumimoji="0" lang="en-US" sz="1400" b="0" i="0" u="none" strike="noStrike" cap="none" normalizeH="0" baseline="0" dirty="0" smtClean="0">
                <a:ln>
                  <a:noFill/>
                </a:ln>
                <a:solidFill>
                  <a:schemeClr val="tx1"/>
                </a:solidFill>
                <a:effectLst/>
                <a:latin typeface="Arial" pitchFamily="34" charset="0"/>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152400" y="1263879"/>
            <a:ext cx="8839200" cy="36625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00050" marR="0" lvl="0" indent="-400050" algn="l" defTabSz="914400" rtl="0" eaLnBrk="1" fontAlgn="base" latinLnBrk="0" hangingPunct="1">
              <a:lnSpc>
                <a:spcPct val="100000"/>
              </a:lnSpc>
              <a:spcBef>
                <a:spcPct val="0"/>
              </a:spcBef>
              <a:spcAft>
                <a:spcPct val="0"/>
              </a:spcAft>
              <a:buClrTx/>
              <a:buSzTx/>
              <a:buFontTx/>
              <a:buAutoNum type="romanUcPeriod" startAt="2"/>
              <a:tabLst/>
            </a:pPr>
            <a:r>
              <a:rPr kumimoji="0" lang="en-US" b="0" i="0" u="none" strike="noStrike" cap="none" normalizeH="0" baseline="0" dirty="0" smtClean="0">
                <a:ln>
                  <a:noFill/>
                </a:ln>
                <a:solidFill>
                  <a:schemeClr val="tx1"/>
                </a:solidFill>
                <a:effectLst/>
                <a:latin typeface="Palatino Linotype" pitchFamily="18" charset="0"/>
                <a:ea typeface="Times New Roman" pitchFamily="18" charset="0"/>
                <a:cs typeface="Times"/>
              </a:rPr>
              <a:t>Food Biotechnology</a:t>
            </a:r>
          </a:p>
          <a:p>
            <a:pPr marL="400050" marR="0" lvl="0" indent="-400050" algn="l" defTabSz="914400" rtl="0" eaLnBrk="1" fontAlgn="base" latinLnBrk="0" hangingPunct="1">
              <a:lnSpc>
                <a:spcPct val="100000"/>
              </a:lnSpc>
              <a:spcBef>
                <a:spcPct val="0"/>
              </a:spcBef>
              <a:spcAft>
                <a:spcPct val="0"/>
              </a:spcAft>
              <a:buClrTx/>
              <a:buSzTx/>
              <a:tabLst/>
            </a:pPr>
            <a:endParaRPr kumimoji="0" lang="en-US"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A.     Biotechnology has been used to produce foods and beverages for over 8000 years.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B.     Microorganisms are a large part of the fermentation process, and the biochemical processes 	        remain the same as in ancient times.</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C.     Some ways that the food industry improves food quality and production are:</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a:latin typeface="Palatino Linotype" pitchFamily="18" charset="0"/>
                <a:ea typeface="Times New Roman" pitchFamily="18" charset="0"/>
                <a:cs typeface="Times"/>
              </a:rPr>
              <a:t>	</a:t>
            </a:r>
            <a:r>
              <a:rPr lang="en-US" sz="1400" dirty="0" smtClean="0">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1.      More environmentally friendly manufacturing processes.</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2.      Better waste treatment.</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3.      Better assessment of food safety during production and processing.</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4.      The use of natural flavors and colors.</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5.      The use of new enzymes and emulsifiers.</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6.      Improved starter cultures for fermentation and the improvement of raw 			</a:t>
            </a:r>
            <a:r>
              <a:rPr kumimoji="0" lang="en-US" sz="14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materials.</a:t>
            </a:r>
            <a:endParaRPr kumimoji="0" lang="en-US" sz="14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52400" y="132309"/>
            <a:ext cx="8763000"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D.     Some other ways that scientists are working on improving food-related fermentation:</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1.      Developing virus-resistant strains of bacteria.</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2.      Using bacteria that produce chemicals that kill contaminating bacteria.</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3.      Using microorganisms as sources of food additives, such as in the production of vitamins 	</a:t>
            </a:r>
            <a:r>
              <a:rPr kumimoji="0" lang="en-US" sz="14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and amino acid supplements.</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	4.     Microbial enzymes produced through recombinant DNA technology, such as 	        rennin, which is used in the production of cheese.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Palatino Linotype" pitchFamily="18" charset="0"/>
                <a:ea typeface="Times New Roman" pitchFamily="18" charset="0"/>
                <a:cs typeface="Times"/>
              </a:rPr>
              <a:t>E.     Food safety is a growing concern:</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smtClean="0">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1.      New methods of food processing and treatment are being explored (irradiation has been 	</a:t>
            </a:r>
            <a:r>
              <a:rPr kumimoji="0" lang="en-US" sz="14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debated).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2.      Diagnostic methods are being used to more quickly detect microorganisms that may spoil 	</a:t>
            </a:r>
            <a:r>
              <a:rPr kumimoji="0" lang="en-US" sz="14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food, such as those using PCR and monoclonal antibodies </a:t>
            </a:r>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smtClean="0">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a:t>
            </a:r>
            <a:r>
              <a:rPr kumimoji="0" lang="en-US" sz="1400" b="0" i="0" u="none" strike="noStrike" cap="none" normalizeH="0" baseline="0" dirty="0" err="1" smtClean="0">
                <a:ln>
                  <a:noFill/>
                </a:ln>
                <a:solidFill>
                  <a:schemeClr val="tx1"/>
                </a:solidFill>
                <a:effectLst/>
                <a:latin typeface="Palatino Linotype" pitchFamily="18" charset="0"/>
                <a:ea typeface="Times New Roman" pitchFamily="18" charset="0"/>
                <a:cs typeface="Times"/>
              </a:rPr>
              <a:t>i</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detection of fungi growing on peanuts and producing </a:t>
            </a:r>
            <a:r>
              <a:rPr kumimoji="0" lang="en-US" sz="1400" b="0" i="0" u="none" strike="noStrike" cap="none" normalizeH="0" baseline="0" dirty="0" err="1" smtClean="0">
                <a:ln>
                  <a:noFill/>
                </a:ln>
                <a:solidFill>
                  <a:schemeClr val="tx1"/>
                </a:solidFill>
                <a:effectLst/>
                <a:latin typeface="Palatino Linotype" pitchFamily="18" charset="0"/>
                <a:ea typeface="Times New Roman" pitchFamily="18" charset="0"/>
                <a:cs typeface="Times"/>
              </a:rPr>
              <a:t>aflatoxin</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a powerful toxin.</a:t>
            </a:r>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smtClean="0">
                <a:latin typeface="Palatino Linotype" pitchFamily="18" charset="0"/>
                <a:cs typeface="Times"/>
              </a:rPr>
              <a:t>		(ii) Potent bacteria such as E. coli 0157:H7, </a:t>
            </a:r>
            <a:r>
              <a:rPr lang="en-US" sz="1400" i="1" dirty="0" smtClean="0">
                <a:latin typeface="Palatino Linotype" pitchFamily="18" charset="0"/>
                <a:cs typeface="Times"/>
              </a:rPr>
              <a:t>Clostridium </a:t>
            </a:r>
            <a:r>
              <a:rPr lang="en-US" sz="1400" i="1" dirty="0" err="1" smtClean="0">
                <a:latin typeface="Palatino Linotype" pitchFamily="18" charset="0"/>
                <a:cs typeface="Times"/>
              </a:rPr>
              <a:t>botulinum</a:t>
            </a:r>
            <a:r>
              <a:rPr lang="en-US" sz="1400" dirty="0" smtClean="0">
                <a:latin typeface="Palatino Linotype" pitchFamily="18" charset="0"/>
                <a:cs typeface="Times"/>
              </a:rPr>
              <a:t>, </a:t>
            </a:r>
            <a:r>
              <a:rPr lang="en-US" sz="1400" i="1" dirty="0" err="1" smtClean="0">
                <a:latin typeface="Palatino Linotype" pitchFamily="18" charset="0"/>
                <a:cs typeface="Times"/>
              </a:rPr>
              <a:t>Listeria</a:t>
            </a:r>
            <a:r>
              <a:rPr lang="en-US" sz="1400" dirty="0" smtClean="0">
                <a:latin typeface="Palatino Linotype" pitchFamily="18" charset="0"/>
                <a:cs typeface="Times"/>
              </a:rPr>
              <a:t>, and 			      </a:t>
            </a:r>
            <a:r>
              <a:rPr lang="en-US" sz="1400" i="1" dirty="0" smtClean="0">
                <a:latin typeface="Palatino Linotype" pitchFamily="18" charset="0"/>
                <a:cs typeface="Times"/>
              </a:rPr>
              <a:t>Salmonella</a:t>
            </a:r>
            <a:r>
              <a:rPr lang="en-US" sz="1400" dirty="0" smtClean="0">
                <a:latin typeface="Palatino Linotype" pitchFamily="18" charset="0"/>
                <a:cs typeface="Times"/>
              </a:rPr>
              <a:t>.</a:t>
            </a:r>
            <a:r>
              <a:rPr kumimoji="0" lang="en-US" sz="1600" b="0" i="0" u="none" strike="noStrike" cap="none" normalizeH="0" baseline="0" dirty="0" smtClean="0">
                <a:ln>
                  <a:noFill/>
                </a:ln>
                <a:solidFill>
                  <a:schemeClr val="tx1"/>
                </a:solidFill>
                <a:effectLst/>
                <a:latin typeface="Arial" pitchFamily="34" charset="0"/>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304800" y="501878"/>
            <a:ext cx="8610600" cy="5509007"/>
          </a:xfrm>
          <a:prstGeom prst="rect">
            <a:avLst/>
          </a:prstGeom>
          <a:noFill/>
          <a:ln w="9525">
            <a:noFill/>
            <a:miter lim="800000"/>
            <a:headEnd/>
            <a:tailEnd/>
          </a:ln>
          <a:effectLst/>
        </p:spPr>
        <p:txBody>
          <a:bodyPr vert="horz" wrap="square" lIns="990288" tIns="431664" rIns="685584" bIns="177744"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Palatino Linotype" pitchFamily="18" charset="0"/>
                <a:ea typeface="Times New Roman" pitchFamily="18" charset="0"/>
                <a:cs typeface="Times"/>
              </a:rPr>
              <a:t>III.      Products From Microorganisms</a:t>
            </a:r>
            <a:endParaRPr kumimoji="0" lang="en-US"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A.     Fermentation yields a large amount of commercially available compounds, such as flavorings, nutrients, and colorings for many foods. Microorganisms can also produce pharmaceutically active compounds such as </a:t>
            </a:r>
            <a:r>
              <a:rPr kumimoji="0" lang="en-US" sz="1400" b="0" i="0" u="none" strike="noStrike" cap="none" normalizeH="0" baseline="0" dirty="0" err="1" smtClean="0">
                <a:ln>
                  <a:noFill/>
                </a:ln>
                <a:solidFill>
                  <a:schemeClr val="tx1"/>
                </a:solidFill>
                <a:effectLst/>
                <a:latin typeface="Palatino Linotype" pitchFamily="18" charset="0"/>
                <a:ea typeface="Times New Roman" pitchFamily="18" charset="0"/>
                <a:cs typeface="Times"/>
              </a:rPr>
              <a:t>antiinflammatory</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agents, antidepressants,</a:t>
            </a:r>
            <a:r>
              <a:rPr kumimoji="0" lang="en-US" sz="1400" b="0" i="0" u="none" strike="noStrike" cap="none" normalizeH="0" dirty="0" smtClean="0">
                <a:ln>
                  <a:noFill/>
                </a:ln>
                <a:solidFill>
                  <a:schemeClr val="tx1"/>
                </a:solidFill>
                <a:effectLst/>
                <a:latin typeface="Palatino Linotype" pitchFamily="18" charset="0"/>
                <a:ea typeface="Times New Roman" pitchFamily="18" charset="0"/>
                <a:cs typeface="Times"/>
              </a:rPr>
              <a:t> anticoagulants, and coronary vasodilators. Also,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important therapeutic chemicals, such as </a:t>
            </a:r>
            <a:r>
              <a:rPr kumimoji="0" lang="en-US" sz="1400" b="0" i="0" u="none" strike="noStrike" cap="none" normalizeH="0" baseline="0" dirty="0" err="1" smtClean="0">
                <a:ln>
                  <a:noFill/>
                </a:ln>
                <a:solidFill>
                  <a:schemeClr val="tx1"/>
                </a:solidFill>
                <a:effectLst/>
                <a:latin typeface="Palatino Linotype" pitchFamily="18" charset="0"/>
                <a:ea typeface="Times New Roman" pitchFamily="18" charset="0"/>
                <a:cs typeface="Times"/>
              </a:rPr>
              <a:t>interferons</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&amp; interleukins for cancer treatment, insulin or growth factor VIII (</a:t>
            </a:r>
            <a:r>
              <a:rPr kumimoji="0" lang="en-US" sz="1400" b="1" i="0" u="sng" strike="noStrike" cap="none" normalizeH="0" baseline="0" dirty="0" smtClean="0">
                <a:ln>
                  <a:noFill/>
                </a:ln>
                <a:solidFill>
                  <a:schemeClr val="tx1"/>
                </a:solidFill>
                <a:effectLst/>
                <a:latin typeface="Palatino Linotype" pitchFamily="18" charset="0"/>
                <a:ea typeface="Times New Roman" pitchFamily="18" charset="0"/>
                <a:cs typeface="Times"/>
              </a:rPr>
              <a:t>Fig</a:t>
            </a:r>
            <a:r>
              <a:rPr kumimoji="0" lang="en-US" sz="1400" b="1" i="0" u="sng" strike="noStrike" cap="none" normalizeH="0" dirty="0" smtClean="0">
                <a:ln>
                  <a:noFill/>
                </a:ln>
                <a:solidFill>
                  <a:schemeClr val="tx1"/>
                </a:solidFill>
                <a:effectLst/>
                <a:latin typeface="Palatino Linotype" pitchFamily="18" charset="0"/>
                <a:ea typeface="Times New Roman" pitchFamily="18" charset="0"/>
                <a:cs typeface="Times"/>
              </a:rPr>
              <a:t> 5.2)</a:t>
            </a:r>
            <a:r>
              <a:rPr kumimoji="0" lang="en-US" sz="14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sz="1000" dirty="0" smtClean="0">
              <a:latin typeface="Palatino Linotype" pitchFamily="18" charset="0"/>
              <a:ea typeface="Times New Roman" pitchFamily="18" charset="0"/>
              <a:cs typeface="Time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B.     Metabolites</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1.      Two types of metabolites are produced by microorganisms (</a:t>
            </a:r>
            <a:r>
              <a:rPr kumimoji="0" lang="en-US" sz="1400" b="1" i="0" u="sng" strike="noStrike" cap="none" normalizeH="0" baseline="0" dirty="0" smtClean="0">
                <a:ln>
                  <a:noFill/>
                </a:ln>
                <a:solidFill>
                  <a:schemeClr val="tx1"/>
                </a:solidFill>
                <a:effectLst/>
                <a:latin typeface="Palatino Linotype" pitchFamily="18" charset="0"/>
                <a:ea typeface="Times New Roman" pitchFamily="18" charset="0"/>
                <a:cs typeface="Times"/>
              </a:rPr>
              <a:t>Table 5.2</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a)     Primary metabolites:</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(1)    Made during the organism’s growth phase.</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(2)    Essential to an organism’s metabolism and can be 			</a:t>
            </a:r>
            <a:r>
              <a:rPr kumimoji="0" lang="en-US" sz="1400" b="0" i="0" u="none" strike="noStrike" cap="none" normalizeH="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intermediate metabolites or end products.</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a:t>
            </a:r>
            <a:r>
              <a:rPr kumimoji="0" lang="en-US" sz="1400" b="0" i="0" u="none" strike="noStrike" cap="none" normalizeH="0" dirty="0" smtClean="0">
                <a:ln>
                  <a:noFill/>
                </a:ln>
                <a:solidFill>
                  <a:schemeClr val="tx1"/>
                </a:solidFill>
                <a:effectLst/>
                <a:latin typeface="Palatino Linotype" pitchFamily="18" charset="0"/>
                <a:ea typeface="Times New Roman" pitchFamily="18" charset="0"/>
                <a:cs typeface="Times"/>
              </a:rPr>
              <a:t>          </a:t>
            </a:r>
          </a:p>
          <a:p>
            <a:pPr marL="0" marR="0" lvl="0" indent="0" algn="l" defTabSz="914400" rtl="0" eaLnBrk="0" fontAlgn="base" latinLnBrk="0" hangingPunct="0">
              <a:lnSpc>
                <a:spcPct val="100000"/>
              </a:lnSpc>
              <a:spcBef>
                <a:spcPct val="0"/>
              </a:spcBef>
              <a:spcAft>
                <a:spcPct val="0"/>
              </a:spcAft>
              <a:buClrTx/>
              <a:buSzTx/>
              <a:buFontTx/>
              <a:buNone/>
              <a:tabLst/>
            </a:pPr>
            <a:r>
              <a:rPr lang="en-US" sz="1400" baseline="0" dirty="0" smtClean="0">
                <a:latin typeface="Palatino Linotype" pitchFamily="18" charset="0"/>
                <a:ea typeface="Times New Roman" pitchFamily="18" charset="0"/>
                <a:cs typeface="Times"/>
              </a:rPr>
              <a:t>	</a:t>
            </a:r>
            <a:r>
              <a:rPr lang="en-US" sz="1400" dirty="0" smtClean="0">
                <a:latin typeface="Palatino Linotype" pitchFamily="18" charset="0"/>
                <a:ea typeface="Times New Roman" pitchFamily="18" charset="0"/>
                <a:cs typeface="Times"/>
              </a:rPr>
              <a:t>          </a:t>
            </a: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b)     Secondary metabolites:</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(1)    Not essential to cell function or growth and are usually 		         made late in the organism’s growth cycle.</a:t>
            </a:r>
            <a:endParaRPr kumimoji="0" lang="en-US" sz="1400" b="0" i="0" u="none" strike="noStrike" cap="none" normalizeH="0" baseline="0" dirty="0" smtClean="0">
              <a:ln>
                <a:noFill/>
              </a:ln>
              <a:solidFill>
                <a:schemeClr val="tx1"/>
              </a:solidFill>
              <a:effectLst/>
              <a:latin typeface="Arial" pitchFamily="34" charset="0"/>
            </a:endParaRPr>
          </a:p>
          <a:p>
            <a:pPr marL="228600" marR="0" lvl="0" indent="-228600" algn="l" defTabSz="914400" rtl="0" eaLnBrk="0" fontAlgn="base" latinLnBrk="0" hangingPunct="0">
              <a:lnSpc>
                <a:spcPct val="100000"/>
              </a:lnSpc>
              <a:spcBef>
                <a:spcPct val="0"/>
              </a:spcBef>
              <a:spcAft>
                <a:spcPct val="0"/>
              </a:spcAft>
              <a:buClrTx/>
              <a:buSzTx/>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(2)    Usually derived from primary metabolites or intermediates 		         of primary metabolites.</a:t>
            </a:r>
            <a:endParaRPr kumimoji="0" lang="en-US" sz="1400" b="0" i="0" u="none" strike="noStrike" cap="none" normalizeH="0" baseline="0" dirty="0" smtClean="0">
              <a:ln>
                <a:noFill/>
              </a:ln>
              <a:solidFill>
                <a:schemeClr val="tx1"/>
              </a:solidFill>
              <a:effectLst/>
              <a:latin typeface="Arial" pitchFamily="34" charset="0"/>
            </a:endParaRPr>
          </a:p>
          <a:p>
            <a:pPr marL="228600" marR="0" lvl="0" indent="-228600" algn="l" defTabSz="914400" rtl="0" eaLnBrk="0" fontAlgn="base" latinLnBrk="0" hangingPunct="0">
              <a:lnSpc>
                <a:spcPct val="100000"/>
              </a:lnSpc>
              <a:spcBef>
                <a:spcPct val="0"/>
              </a:spcBef>
              <a:spcAft>
                <a:spcPct val="0"/>
              </a:spcAft>
              <a:buClrTx/>
              <a:buSzTx/>
              <a:tabLst/>
            </a:pPr>
            <a:r>
              <a:rPr kumimoji="0" lang="en-US" sz="1400" b="0" i="0" u="none" strike="noStrike" cap="none" normalizeH="0" baseline="0" dirty="0" smtClean="0">
                <a:ln>
                  <a:noFill/>
                </a:ln>
                <a:solidFill>
                  <a:schemeClr val="tx1"/>
                </a:solidFill>
                <a:effectLst/>
                <a:latin typeface="Palatino Linotype" pitchFamily="18" charset="0"/>
                <a:ea typeface="Times New Roman" pitchFamily="18" charset="0"/>
                <a:cs typeface="Times"/>
              </a:rPr>
              <a:t>			(3)    Most likely give the organism an advantage over 			         competitors.</a:t>
            </a:r>
            <a:r>
              <a:rPr kumimoji="0" lang="en-US" sz="1400" b="0" i="0" u="none" strike="noStrike" cap="none" normalizeH="0" baseline="0" dirty="0" smtClean="0">
                <a:ln>
                  <a:noFill/>
                </a:ln>
                <a:solidFill>
                  <a:schemeClr val="tx1"/>
                </a:solidFill>
                <a:effectLst/>
                <a:latin typeface="Arial" pitchFamily="34" charset="0"/>
              </a:rPr>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568575" y="1295400"/>
            <a:ext cx="4006850" cy="4267200"/>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418</TotalTime>
  <Words>295</Words>
  <Application>Microsoft Office PowerPoint</Application>
  <PresentationFormat>On-screen Show (4:3)</PresentationFormat>
  <Paragraphs>361</Paragraphs>
  <Slides>39</Slides>
  <Notes>0</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5   Microbial Biotechnology </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vector>
  </TitlesOfParts>
  <Company>Indiana University - Purdue University Fort Wayne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   Microbial Biotechnology </dc:title>
  <dc:creator>mourad</dc:creator>
  <cp:lastModifiedBy>mourad</cp:lastModifiedBy>
  <cp:revision>62</cp:revision>
  <dcterms:created xsi:type="dcterms:W3CDTF">2010-09-15T17:15:03Z</dcterms:created>
  <dcterms:modified xsi:type="dcterms:W3CDTF">2010-09-22T18:44:35Z</dcterms:modified>
</cp:coreProperties>
</file>